
<file path=[Content_Types].xml><?xml version="1.0" encoding="utf-8"?>
<Types xmlns="http://schemas.openxmlformats.org/package/2006/content-types">
  <Default Extension="bin" ContentType="application/vnd.openxmlformats-officedocument.oleObject"/>
  <Default Extension="png" ContentType="image/png"/>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p:sldMasterIdLst>
    <p:sldMasterId id="2147483648" r:id="rId1"/>
  </p:sldMasterIdLst>
  <p:notesMasterIdLst>
    <p:notesMasterId r:id="rId72"/>
  </p:notesMasterIdLst>
  <p:sldIdLst>
    <p:sldId id="256" r:id="rId2"/>
    <p:sldId id="270" r:id="rId3"/>
    <p:sldId id="262" r:id="rId4"/>
    <p:sldId id="261" r:id="rId5"/>
    <p:sldId id="263" r:id="rId6"/>
    <p:sldId id="279" r:id="rId7"/>
    <p:sldId id="257" r:id="rId8"/>
    <p:sldId id="273" r:id="rId9"/>
    <p:sldId id="278" r:id="rId10"/>
    <p:sldId id="283" r:id="rId11"/>
    <p:sldId id="317" r:id="rId12"/>
    <p:sldId id="290" r:id="rId13"/>
    <p:sldId id="284" r:id="rId14"/>
    <p:sldId id="346" r:id="rId15"/>
    <p:sldId id="274" r:id="rId16"/>
    <p:sldId id="304" r:id="rId17"/>
    <p:sldId id="305" r:id="rId18"/>
    <p:sldId id="303" r:id="rId19"/>
    <p:sldId id="307" r:id="rId20"/>
    <p:sldId id="308" r:id="rId21"/>
    <p:sldId id="347" r:id="rId22"/>
    <p:sldId id="309" r:id="rId23"/>
    <p:sldId id="275" r:id="rId24"/>
    <p:sldId id="343" r:id="rId25"/>
    <p:sldId id="350" r:id="rId26"/>
    <p:sldId id="319" r:id="rId27"/>
    <p:sldId id="324" r:id="rId28"/>
    <p:sldId id="276" r:id="rId29"/>
    <p:sldId id="271" r:id="rId30"/>
    <p:sldId id="330" r:id="rId31"/>
    <p:sldId id="333" r:id="rId32"/>
    <p:sldId id="334" r:id="rId33"/>
    <p:sldId id="341" r:id="rId34"/>
    <p:sldId id="268" r:id="rId35"/>
    <p:sldId id="327" r:id="rId36"/>
    <p:sldId id="258" r:id="rId37"/>
    <p:sldId id="292" r:id="rId38"/>
    <p:sldId id="281" r:id="rId39"/>
    <p:sldId id="299" r:id="rId40"/>
    <p:sldId id="313" r:id="rId41"/>
    <p:sldId id="285" r:id="rId42"/>
    <p:sldId id="293" r:id="rId43"/>
    <p:sldId id="294" r:id="rId44"/>
    <p:sldId id="295" r:id="rId45"/>
    <p:sldId id="296" r:id="rId46"/>
    <p:sldId id="297" r:id="rId47"/>
    <p:sldId id="301" r:id="rId48"/>
    <p:sldId id="302" r:id="rId49"/>
    <p:sldId id="306" r:id="rId50"/>
    <p:sldId id="314" r:id="rId51"/>
    <p:sldId id="342" r:id="rId52"/>
    <p:sldId id="318" r:id="rId53"/>
    <p:sldId id="312" r:id="rId54"/>
    <p:sldId id="351" r:id="rId55"/>
    <p:sldId id="344" r:id="rId56"/>
    <p:sldId id="323" r:id="rId57"/>
    <p:sldId id="345" r:id="rId58"/>
    <p:sldId id="326" r:id="rId59"/>
    <p:sldId id="325" r:id="rId60"/>
    <p:sldId id="328" r:id="rId61"/>
    <p:sldId id="329" r:id="rId62"/>
    <p:sldId id="332" r:id="rId63"/>
    <p:sldId id="348" r:id="rId64"/>
    <p:sldId id="340" r:id="rId65"/>
    <p:sldId id="349" r:id="rId66"/>
    <p:sldId id="277" r:id="rId67"/>
    <p:sldId id="264" r:id="rId68"/>
    <p:sldId id="265" r:id="rId69"/>
    <p:sldId id="267" r:id="rId70"/>
    <p:sldId id="266" r:id="rId71"/>
  </p:sldIdLst>
  <p:sldSz cx="12192000" cy="6858000"/>
  <p:notesSz cx="6858000" cy="9144000"/>
  <p:defaultTextStyle>
    <a:defPPr>
      <a:defRPr lang="en-US"/>
    </a:defPPr>
    <a:lvl1pPr marL="0" algn="l" defTabSz="914318" rtl="0" eaLnBrk="1" latinLnBrk="0" hangingPunct="1">
      <a:defRPr sz="1799" kern="1200">
        <a:solidFill>
          <a:schemeClr val="tx1"/>
        </a:solidFill>
        <a:latin typeface="+mn-lt"/>
        <a:ea typeface="+mn-ea"/>
        <a:cs typeface="+mn-cs"/>
      </a:defRPr>
    </a:lvl1pPr>
    <a:lvl2pPr marL="457159" algn="l" defTabSz="914318" rtl="0" eaLnBrk="1" latinLnBrk="0" hangingPunct="1">
      <a:defRPr sz="1799" kern="1200">
        <a:solidFill>
          <a:schemeClr val="tx1"/>
        </a:solidFill>
        <a:latin typeface="+mn-lt"/>
        <a:ea typeface="+mn-ea"/>
        <a:cs typeface="+mn-cs"/>
      </a:defRPr>
    </a:lvl2pPr>
    <a:lvl3pPr marL="914318" algn="l" defTabSz="914318" rtl="0" eaLnBrk="1" latinLnBrk="0" hangingPunct="1">
      <a:defRPr sz="1799" kern="1200">
        <a:solidFill>
          <a:schemeClr val="tx1"/>
        </a:solidFill>
        <a:latin typeface="+mn-lt"/>
        <a:ea typeface="+mn-ea"/>
        <a:cs typeface="+mn-cs"/>
      </a:defRPr>
    </a:lvl3pPr>
    <a:lvl4pPr marL="1371476" algn="l" defTabSz="914318" rtl="0" eaLnBrk="1" latinLnBrk="0" hangingPunct="1">
      <a:defRPr sz="1799" kern="1200">
        <a:solidFill>
          <a:schemeClr val="tx1"/>
        </a:solidFill>
        <a:latin typeface="+mn-lt"/>
        <a:ea typeface="+mn-ea"/>
        <a:cs typeface="+mn-cs"/>
      </a:defRPr>
    </a:lvl4pPr>
    <a:lvl5pPr marL="1828636" algn="l" defTabSz="914318" rtl="0" eaLnBrk="1" latinLnBrk="0" hangingPunct="1">
      <a:defRPr sz="1799" kern="1200">
        <a:solidFill>
          <a:schemeClr val="tx1"/>
        </a:solidFill>
        <a:latin typeface="+mn-lt"/>
        <a:ea typeface="+mn-ea"/>
        <a:cs typeface="+mn-cs"/>
      </a:defRPr>
    </a:lvl5pPr>
    <a:lvl6pPr marL="2285795" algn="l" defTabSz="914318" rtl="0" eaLnBrk="1" latinLnBrk="0" hangingPunct="1">
      <a:defRPr sz="1799" kern="1200">
        <a:solidFill>
          <a:schemeClr val="tx1"/>
        </a:solidFill>
        <a:latin typeface="+mn-lt"/>
        <a:ea typeface="+mn-ea"/>
        <a:cs typeface="+mn-cs"/>
      </a:defRPr>
    </a:lvl6pPr>
    <a:lvl7pPr marL="2742954" algn="l" defTabSz="914318" rtl="0" eaLnBrk="1" latinLnBrk="0" hangingPunct="1">
      <a:defRPr sz="1799" kern="1200">
        <a:solidFill>
          <a:schemeClr val="tx1"/>
        </a:solidFill>
        <a:latin typeface="+mn-lt"/>
        <a:ea typeface="+mn-ea"/>
        <a:cs typeface="+mn-cs"/>
      </a:defRPr>
    </a:lvl7pPr>
    <a:lvl8pPr marL="3200112" algn="l" defTabSz="914318" rtl="0" eaLnBrk="1" latinLnBrk="0" hangingPunct="1">
      <a:defRPr sz="1799" kern="1200">
        <a:solidFill>
          <a:schemeClr val="tx1"/>
        </a:solidFill>
        <a:latin typeface="+mn-lt"/>
        <a:ea typeface="+mn-ea"/>
        <a:cs typeface="+mn-cs"/>
      </a:defRPr>
    </a:lvl8pPr>
    <a:lvl9pPr marL="3657271" algn="l" defTabSz="914318" rtl="0" eaLnBrk="1" latinLnBrk="0" hangingPunct="1">
      <a:defRPr sz="1799"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D0339"/>
    <a:srgbClr val="CC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2121" autoAdjust="0"/>
  </p:normalViewPr>
  <p:slideViewPr>
    <p:cSldViewPr snapToGrid="0">
      <p:cViewPr varScale="1">
        <p:scale>
          <a:sx n="109" d="100"/>
          <a:sy n="109" d="100"/>
        </p:scale>
        <p:origin x="638" y="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5E094E9-2767-4698-BF9D-7D11D4A1919A}" type="datetimeFigureOut">
              <a:rPr lang="en-US" smtClean="0"/>
              <a:t>4/19/2021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7C0FD89-B6F1-4566-8A7F-53E124F88429}" type="slidenum">
              <a:rPr lang="en-US" smtClean="0"/>
              <a:t>‹#›</a:t>
            </a:fld>
            <a:endParaRPr lang="en-US"/>
          </a:p>
        </p:txBody>
      </p:sp>
    </p:spTree>
    <p:extLst>
      <p:ext uri="{BB962C8B-B14F-4D97-AF65-F5344CB8AC3E}">
        <p14:creationId xmlns:p14="http://schemas.microsoft.com/office/powerpoint/2010/main" val="4046590226"/>
      </p:ext>
    </p:extLst>
  </p:cSld>
  <p:clrMap bg1="lt1" tx1="dk1" bg2="lt2" tx2="dk2" accent1="accent1" accent2="accent2" accent3="accent3" accent4="accent4" accent5="accent5" accent6="accent6" hlink="hlink" folHlink="folHlink"/>
  <p:notesStyle>
    <a:lvl1pPr marL="0" algn="l" defTabSz="914318" rtl="0" eaLnBrk="1" latinLnBrk="0" hangingPunct="1">
      <a:defRPr sz="1200" kern="1200">
        <a:solidFill>
          <a:schemeClr val="tx1"/>
        </a:solidFill>
        <a:latin typeface="+mn-lt"/>
        <a:ea typeface="+mn-ea"/>
        <a:cs typeface="+mn-cs"/>
      </a:defRPr>
    </a:lvl1pPr>
    <a:lvl2pPr marL="457159" algn="l" defTabSz="914318" rtl="0" eaLnBrk="1" latinLnBrk="0" hangingPunct="1">
      <a:defRPr sz="1200" kern="1200">
        <a:solidFill>
          <a:schemeClr val="tx1"/>
        </a:solidFill>
        <a:latin typeface="+mn-lt"/>
        <a:ea typeface="+mn-ea"/>
        <a:cs typeface="+mn-cs"/>
      </a:defRPr>
    </a:lvl2pPr>
    <a:lvl3pPr marL="914318" algn="l" defTabSz="914318" rtl="0" eaLnBrk="1" latinLnBrk="0" hangingPunct="1">
      <a:defRPr sz="1200" kern="1200">
        <a:solidFill>
          <a:schemeClr val="tx1"/>
        </a:solidFill>
        <a:latin typeface="+mn-lt"/>
        <a:ea typeface="+mn-ea"/>
        <a:cs typeface="+mn-cs"/>
      </a:defRPr>
    </a:lvl3pPr>
    <a:lvl4pPr marL="1371476" algn="l" defTabSz="914318" rtl="0" eaLnBrk="1" latinLnBrk="0" hangingPunct="1">
      <a:defRPr sz="1200" kern="1200">
        <a:solidFill>
          <a:schemeClr val="tx1"/>
        </a:solidFill>
        <a:latin typeface="+mn-lt"/>
        <a:ea typeface="+mn-ea"/>
        <a:cs typeface="+mn-cs"/>
      </a:defRPr>
    </a:lvl4pPr>
    <a:lvl5pPr marL="1828636" algn="l" defTabSz="914318" rtl="0" eaLnBrk="1" latinLnBrk="0" hangingPunct="1">
      <a:defRPr sz="1200" kern="1200">
        <a:solidFill>
          <a:schemeClr val="tx1"/>
        </a:solidFill>
        <a:latin typeface="+mn-lt"/>
        <a:ea typeface="+mn-ea"/>
        <a:cs typeface="+mn-cs"/>
      </a:defRPr>
    </a:lvl5pPr>
    <a:lvl6pPr marL="2285795" algn="l" defTabSz="914318" rtl="0" eaLnBrk="1" latinLnBrk="0" hangingPunct="1">
      <a:defRPr sz="1200" kern="1200">
        <a:solidFill>
          <a:schemeClr val="tx1"/>
        </a:solidFill>
        <a:latin typeface="+mn-lt"/>
        <a:ea typeface="+mn-ea"/>
        <a:cs typeface="+mn-cs"/>
      </a:defRPr>
    </a:lvl6pPr>
    <a:lvl7pPr marL="2742954" algn="l" defTabSz="914318" rtl="0" eaLnBrk="1" latinLnBrk="0" hangingPunct="1">
      <a:defRPr sz="1200" kern="1200">
        <a:solidFill>
          <a:schemeClr val="tx1"/>
        </a:solidFill>
        <a:latin typeface="+mn-lt"/>
        <a:ea typeface="+mn-ea"/>
        <a:cs typeface="+mn-cs"/>
      </a:defRPr>
    </a:lvl7pPr>
    <a:lvl8pPr marL="3200112" algn="l" defTabSz="914318" rtl="0" eaLnBrk="1" latinLnBrk="0" hangingPunct="1">
      <a:defRPr sz="1200" kern="1200">
        <a:solidFill>
          <a:schemeClr val="tx1"/>
        </a:solidFill>
        <a:latin typeface="+mn-lt"/>
        <a:ea typeface="+mn-ea"/>
        <a:cs typeface="+mn-cs"/>
      </a:defRPr>
    </a:lvl8pPr>
    <a:lvl9pPr marL="3657271" algn="l" defTabSz="914318"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Title slide with: thesis title,</a:t>
            </a:r>
            <a:r>
              <a:rPr lang="en-US" baseline="0" dirty="0" smtClean="0"/>
              <a:t> my name, advisor name, date of defense</a:t>
            </a:r>
            <a:endParaRPr lang="en-US" dirty="0"/>
          </a:p>
        </p:txBody>
      </p:sp>
      <p:sp>
        <p:nvSpPr>
          <p:cNvPr id="4" name="Slide Number Placeholder 3"/>
          <p:cNvSpPr>
            <a:spLocks noGrp="1"/>
          </p:cNvSpPr>
          <p:nvPr>
            <p:ph type="sldNum" sz="quarter" idx="10"/>
          </p:nvPr>
        </p:nvSpPr>
        <p:spPr/>
        <p:txBody>
          <a:bodyPr/>
          <a:lstStyle/>
          <a:p>
            <a:fld id="{17C0FD89-B6F1-4566-8A7F-53E124F88429}" type="slidenum">
              <a:rPr lang="en-US" smtClean="0"/>
              <a:t>0</a:t>
            </a:fld>
            <a:endParaRPr lang="en-US"/>
          </a:p>
        </p:txBody>
      </p:sp>
    </p:spTree>
    <p:extLst>
      <p:ext uri="{BB962C8B-B14F-4D97-AF65-F5344CB8AC3E}">
        <p14:creationId xmlns:p14="http://schemas.microsoft.com/office/powerpoint/2010/main" val="23696487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18" rtl="0" eaLnBrk="1" fontAlgn="auto" latinLnBrk="0" hangingPunct="1">
              <a:lnSpc>
                <a:spcPct val="100000"/>
              </a:lnSpc>
              <a:spcBef>
                <a:spcPts val="0"/>
              </a:spcBef>
              <a:spcAft>
                <a:spcPts val="0"/>
              </a:spcAft>
              <a:buClrTx/>
              <a:buSzTx/>
              <a:buFontTx/>
              <a:buNone/>
              <a:tabLst/>
              <a:defRPr/>
            </a:pPr>
            <a:r>
              <a:rPr lang="en-US" dirty="0" smtClean="0"/>
              <a:t>Introduce</a:t>
            </a:r>
            <a:r>
              <a:rPr lang="en-US" baseline="0" dirty="0" smtClean="0"/>
              <a:t> the MLP. Describe how it has an input layer, at least one hidden layer, and an output layer. Note that it’s a regression MLP because the output is continuous, not discrete. Describe how it’s fully connected because each node in one layer is fully connected to each node in the next layer with a weight. This specific example relates weather variables to a specific strength of turbulence. </a:t>
            </a:r>
            <a:endParaRPr lang="en-US" dirty="0"/>
          </a:p>
        </p:txBody>
      </p:sp>
      <p:sp>
        <p:nvSpPr>
          <p:cNvPr id="4" name="Slide Number Placeholder 3"/>
          <p:cNvSpPr>
            <a:spLocks noGrp="1"/>
          </p:cNvSpPr>
          <p:nvPr>
            <p:ph type="sldNum" sz="quarter" idx="10"/>
          </p:nvPr>
        </p:nvSpPr>
        <p:spPr/>
        <p:txBody>
          <a:bodyPr/>
          <a:lstStyle/>
          <a:p>
            <a:fld id="{17C0FD89-B6F1-4566-8A7F-53E124F88429}" type="slidenum">
              <a:rPr lang="en-US" smtClean="0"/>
              <a:t>10</a:t>
            </a:fld>
            <a:endParaRPr lang="en-US"/>
          </a:p>
        </p:txBody>
      </p:sp>
    </p:spTree>
    <p:extLst>
      <p:ext uri="{BB962C8B-B14F-4D97-AF65-F5344CB8AC3E}">
        <p14:creationId xmlns:p14="http://schemas.microsoft.com/office/powerpoint/2010/main" val="39861778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a 2-layer MLP architecture</a:t>
            </a:r>
            <a:r>
              <a:rPr lang="en-US" baseline="0" dirty="0" smtClean="0"/>
              <a:t> where the inputs are prior weather and turbulence measurements in a flattened array, and the outputs are eight time steps of turbulence. The inputs are *not* processed as a time series.</a:t>
            </a:r>
            <a:endParaRPr lang="en-US" dirty="0"/>
          </a:p>
        </p:txBody>
      </p:sp>
      <p:sp>
        <p:nvSpPr>
          <p:cNvPr id="4" name="Slide Number Placeholder 3"/>
          <p:cNvSpPr>
            <a:spLocks noGrp="1"/>
          </p:cNvSpPr>
          <p:nvPr>
            <p:ph type="sldNum" sz="quarter" idx="10"/>
          </p:nvPr>
        </p:nvSpPr>
        <p:spPr/>
        <p:txBody>
          <a:bodyPr/>
          <a:lstStyle/>
          <a:p>
            <a:fld id="{17C0FD89-B6F1-4566-8A7F-53E124F88429}" type="slidenum">
              <a:rPr lang="en-US" smtClean="0"/>
              <a:t>11</a:t>
            </a:fld>
            <a:endParaRPr lang="en-US"/>
          </a:p>
        </p:txBody>
      </p:sp>
    </p:spTree>
    <p:extLst>
      <p:ext uri="{BB962C8B-B14F-4D97-AF65-F5344CB8AC3E}">
        <p14:creationId xmlns:p14="http://schemas.microsoft.com/office/powerpoint/2010/main" val="2204496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Introduce the RNN. Note</a:t>
            </a:r>
            <a:r>
              <a:rPr lang="en-US" baseline="0" dirty="0" smtClean="0"/>
              <a:t> that the RNN processes its inputs as a time series by updating the hidden state </a:t>
            </a:r>
            <a:r>
              <a:rPr lang="en-US" baseline="0" dirty="0" err="1" smtClean="0"/>
              <a:t>h_t</a:t>
            </a:r>
            <a:r>
              <a:rPr lang="en-US" baseline="0" dirty="0" smtClean="0"/>
              <a:t>. The left side of the figure is the rolled (compact) version of the RNN processing. The right side is the unrolled version. Describe the processing in detail.</a:t>
            </a:r>
            <a:endParaRPr lang="en-US" dirty="0"/>
          </a:p>
        </p:txBody>
      </p:sp>
      <p:sp>
        <p:nvSpPr>
          <p:cNvPr id="4" name="Slide Number Placeholder 3"/>
          <p:cNvSpPr>
            <a:spLocks noGrp="1"/>
          </p:cNvSpPr>
          <p:nvPr>
            <p:ph type="sldNum" sz="quarter" idx="10"/>
          </p:nvPr>
        </p:nvSpPr>
        <p:spPr/>
        <p:txBody>
          <a:bodyPr/>
          <a:lstStyle/>
          <a:p>
            <a:fld id="{17C0FD89-B6F1-4566-8A7F-53E124F88429}" type="slidenum">
              <a:rPr lang="en-US" smtClean="0"/>
              <a:t>12</a:t>
            </a:fld>
            <a:endParaRPr lang="en-US"/>
          </a:p>
        </p:txBody>
      </p:sp>
    </p:spTree>
    <p:extLst>
      <p:ext uri="{BB962C8B-B14F-4D97-AF65-F5344CB8AC3E}">
        <p14:creationId xmlns:p14="http://schemas.microsoft.com/office/powerpoint/2010/main" val="20173577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a single-layer RNN architecture. Be sure to note how the last hidden state h_{t}</a:t>
            </a:r>
            <a:r>
              <a:rPr lang="en-US" baseline="0" dirty="0" smtClean="0"/>
              <a:t> is fully-connected to the 8-node output layer of turbulence forecasts. Also note that the hidden state is initialized with all zeros.</a:t>
            </a:r>
            <a:endParaRPr lang="en-US" dirty="0"/>
          </a:p>
        </p:txBody>
      </p:sp>
      <p:sp>
        <p:nvSpPr>
          <p:cNvPr id="4" name="Slide Number Placeholder 3"/>
          <p:cNvSpPr>
            <a:spLocks noGrp="1"/>
          </p:cNvSpPr>
          <p:nvPr>
            <p:ph type="sldNum" sz="quarter" idx="10"/>
          </p:nvPr>
        </p:nvSpPr>
        <p:spPr/>
        <p:txBody>
          <a:bodyPr/>
          <a:lstStyle/>
          <a:p>
            <a:fld id="{17C0FD89-B6F1-4566-8A7F-53E124F88429}" type="slidenum">
              <a:rPr lang="en-US" smtClean="0"/>
              <a:t>13</a:t>
            </a:fld>
            <a:endParaRPr lang="en-US"/>
          </a:p>
        </p:txBody>
      </p:sp>
    </p:spTree>
    <p:extLst>
      <p:ext uri="{BB962C8B-B14F-4D97-AF65-F5344CB8AC3E}">
        <p14:creationId xmlns:p14="http://schemas.microsoft.com/office/powerpoint/2010/main" val="36289034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Discuss the weather station including that measurements are minute-by-minute</a:t>
            </a:r>
            <a:r>
              <a:rPr lang="en-US" baseline="0" dirty="0" smtClean="0"/>
              <a:t> and are made 24 hours a day. Also note that the station is located mostly in an open area, about 20-30 feet from an office building to the right of the image. Name the recorded variables used in this work.</a:t>
            </a:r>
            <a:endParaRPr lang="en-US" dirty="0"/>
          </a:p>
        </p:txBody>
      </p:sp>
      <p:sp>
        <p:nvSpPr>
          <p:cNvPr id="4" name="Slide Number Placeholder 3"/>
          <p:cNvSpPr>
            <a:spLocks noGrp="1"/>
          </p:cNvSpPr>
          <p:nvPr>
            <p:ph type="sldNum" sz="quarter" idx="10"/>
          </p:nvPr>
        </p:nvSpPr>
        <p:spPr/>
        <p:txBody>
          <a:bodyPr/>
          <a:lstStyle/>
          <a:p>
            <a:fld id="{17C0FD89-B6F1-4566-8A7F-53E124F88429}" type="slidenum">
              <a:rPr lang="en-US" smtClean="0"/>
              <a:t>15</a:t>
            </a:fld>
            <a:endParaRPr lang="en-US"/>
          </a:p>
        </p:txBody>
      </p:sp>
    </p:spTree>
    <p:extLst>
      <p:ext uri="{BB962C8B-B14F-4D97-AF65-F5344CB8AC3E}">
        <p14:creationId xmlns:p14="http://schemas.microsoft.com/office/powerpoint/2010/main" val="24589637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Introduce the DELTA and that it</a:t>
            </a:r>
            <a:r>
              <a:rPr lang="en-US" baseline="0" dirty="0" smtClean="0"/>
              <a:t> captures images of a target to measure the jitter of a variety of features across the image. Measurements are nighttime only!</a:t>
            </a:r>
            <a:endParaRPr lang="en-US" dirty="0"/>
          </a:p>
        </p:txBody>
      </p:sp>
      <p:sp>
        <p:nvSpPr>
          <p:cNvPr id="4" name="Slide Number Placeholder 3"/>
          <p:cNvSpPr>
            <a:spLocks noGrp="1"/>
          </p:cNvSpPr>
          <p:nvPr>
            <p:ph type="sldNum" sz="quarter" idx="10"/>
          </p:nvPr>
        </p:nvSpPr>
        <p:spPr/>
        <p:txBody>
          <a:bodyPr/>
          <a:lstStyle/>
          <a:p>
            <a:fld id="{17C0FD89-B6F1-4566-8A7F-53E124F88429}" type="slidenum">
              <a:rPr lang="en-US" smtClean="0"/>
              <a:t>16</a:t>
            </a:fld>
            <a:endParaRPr lang="en-US"/>
          </a:p>
        </p:txBody>
      </p:sp>
    </p:spTree>
    <p:extLst>
      <p:ext uri="{BB962C8B-B14F-4D97-AF65-F5344CB8AC3E}">
        <p14:creationId xmlns:p14="http://schemas.microsoft.com/office/powerpoint/2010/main" val="23996934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Discuss the geographical</a:t>
            </a:r>
            <a:r>
              <a:rPr lang="en-US" baseline="0" dirty="0" smtClean="0"/>
              <a:t> setup. Weather measurements are 8.87km to the east of the DELTA platform and 15.05km to the east of the DELTA target (Y-Tower). The Y-Tower is 6.4km to the southwest of the DELTA platform. Make sure to discuss how this adds a significant level of complexity to the modeling: I’m asking the model to learn the relationship between weather and turbulence measurements that are geographically separated by a significant distance. Window-averaging as part of data preprocessing is expected to dampen the impact of the spatial separation.</a:t>
            </a:r>
            <a:endParaRPr lang="en-US" dirty="0"/>
          </a:p>
        </p:txBody>
      </p:sp>
      <p:sp>
        <p:nvSpPr>
          <p:cNvPr id="4" name="Slide Number Placeholder 3"/>
          <p:cNvSpPr>
            <a:spLocks noGrp="1"/>
          </p:cNvSpPr>
          <p:nvPr>
            <p:ph type="sldNum" sz="quarter" idx="10"/>
          </p:nvPr>
        </p:nvSpPr>
        <p:spPr/>
        <p:txBody>
          <a:bodyPr/>
          <a:lstStyle/>
          <a:p>
            <a:fld id="{17C0FD89-B6F1-4566-8A7F-53E124F88429}" type="slidenum">
              <a:rPr lang="en-US" smtClean="0"/>
              <a:t>17</a:t>
            </a:fld>
            <a:endParaRPr lang="en-US"/>
          </a:p>
        </p:txBody>
      </p:sp>
    </p:spTree>
    <p:extLst>
      <p:ext uri="{BB962C8B-B14F-4D97-AF65-F5344CB8AC3E}">
        <p14:creationId xmlns:p14="http://schemas.microsoft.com/office/powerpoint/2010/main" val="41625832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Describe data preprocessing steps: first</a:t>
            </a:r>
            <a:r>
              <a:rPr lang="en-US" baseline="0" dirty="0" smtClean="0"/>
              <a:t> filter the turbulence data based on well developed metrics, then window-average both the weather and turbulence measurements to smooth them out, then subsample to every 30 minutes.</a:t>
            </a:r>
            <a:endParaRPr lang="en-US" dirty="0"/>
          </a:p>
        </p:txBody>
      </p:sp>
      <p:sp>
        <p:nvSpPr>
          <p:cNvPr id="4" name="Slide Number Placeholder 3"/>
          <p:cNvSpPr>
            <a:spLocks noGrp="1"/>
          </p:cNvSpPr>
          <p:nvPr>
            <p:ph type="sldNum" sz="quarter" idx="10"/>
          </p:nvPr>
        </p:nvSpPr>
        <p:spPr/>
        <p:txBody>
          <a:bodyPr/>
          <a:lstStyle/>
          <a:p>
            <a:fld id="{17C0FD89-B6F1-4566-8A7F-53E124F88429}" type="slidenum">
              <a:rPr lang="en-US" smtClean="0"/>
              <a:t>18</a:t>
            </a:fld>
            <a:endParaRPr lang="en-US"/>
          </a:p>
        </p:txBody>
      </p:sp>
    </p:spTree>
    <p:extLst>
      <p:ext uri="{BB962C8B-B14F-4D97-AF65-F5344CB8AC3E}">
        <p14:creationId xmlns:p14="http://schemas.microsoft.com/office/powerpoint/2010/main" val="37362695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Continue describing</a:t>
            </a:r>
            <a:r>
              <a:rPr lang="en-US" baseline="0" dirty="0" smtClean="0"/>
              <a:t> preprocessing steps: fill nighttime measurements with a constant Cn2 because not doing this causes the loss of morning forecasts, and then only shorter sequences are available. Format into pairs of input sequences and output forecasts with inputs of 4 hours, 8 hours, 12 hours, and 16 hours. Only the common sequence/forecast pairs are kept. Parse into train / validation / test sets: describe the purpose of each, and that I chose the dates based on 1-2 months of deployment and the weather conditions during these times are stable.</a:t>
            </a:r>
            <a:endParaRPr lang="en-US" dirty="0"/>
          </a:p>
        </p:txBody>
      </p:sp>
      <p:sp>
        <p:nvSpPr>
          <p:cNvPr id="4" name="Slide Number Placeholder 3"/>
          <p:cNvSpPr>
            <a:spLocks noGrp="1"/>
          </p:cNvSpPr>
          <p:nvPr>
            <p:ph type="sldNum" sz="quarter" idx="10"/>
          </p:nvPr>
        </p:nvSpPr>
        <p:spPr/>
        <p:txBody>
          <a:bodyPr/>
          <a:lstStyle/>
          <a:p>
            <a:fld id="{17C0FD89-B6F1-4566-8A7F-53E124F88429}" type="slidenum">
              <a:rPr lang="en-US" smtClean="0"/>
              <a:t>19</a:t>
            </a:fld>
            <a:endParaRPr lang="en-US"/>
          </a:p>
        </p:txBody>
      </p:sp>
    </p:spTree>
    <p:extLst>
      <p:ext uri="{BB962C8B-B14F-4D97-AF65-F5344CB8AC3E}">
        <p14:creationId xmlns:p14="http://schemas.microsoft.com/office/powerpoint/2010/main" val="27037786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sequence variables are plotted as function of time, and color coded on whether its train (black), validation (blue), or test (red) datasets. </a:t>
            </a:r>
            <a:r>
              <a:rPr lang="en-US" dirty="0" smtClean="0"/>
              <a:t>Note that temperature,</a:t>
            </a:r>
            <a:r>
              <a:rPr lang="en-US" baseline="0" dirty="0" smtClean="0"/>
              <a:t> relative humidity, solar irradiance, and turbulence look cyclic. Pressure has some long trends in the beginning but shorten in the validation / test days. Hard to make out cyclic nature or trends in wind speed. Because this is the input sequence of turbulence, the turbulence plot has a straight line at 10^-15 from nighttime filling. Temperature in test dataset is part of a cold snap which is not ideal, but is an inherent challenge of the problem.</a:t>
            </a:r>
            <a:endParaRPr lang="en-US" dirty="0"/>
          </a:p>
        </p:txBody>
      </p:sp>
      <p:sp>
        <p:nvSpPr>
          <p:cNvPr id="4" name="Slide Number Placeholder 3"/>
          <p:cNvSpPr>
            <a:spLocks noGrp="1"/>
          </p:cNvSpPr>
          <p:nvPr>
            <p:ph type="sldNum" sz="quarter" idx="10"/>
          </p:nvPr>
        </p:nvSpPr>
        <p:spPr/>
        <p:txBody>
          <a:bodyPr/>
          <a:lstStyle/>
          <a:p>
            <a:fld id="{17C0FD89-B6F1-4566-8A7F-53E124F88429}" type="slidenum">
              <a:rPr lang="en-US" smtClean="0"/>
              <a:t>21</a:t>
            </a:fld>
            <a:endParaRPr lang="en-US"/>
          </a:p>
        </p:txBody>
      </p:sp>
    </p:spTree>
    <p:extLst>
      <p:ext uri="{BB962C8B-B14F-4D97-AF65-F5344CB8AC3E}">
        <p14:creationId xmlns:p14="http://schemas.microsoft.com/office/powerpoint/2010/main" val="28269473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Introduce</a:t>
            </a:r>
            <a:r>
              <a:rPr lang="en-US" baseline="0" dirty="0" smtClean="0"/>
              <a:t> the concept of turbulence: it distorts light’s wavefront, is characterized by Cn2, and is highly variable with season, time of day, geographical location, altitude, and local weather. Reference strong and weak turbulence using the images.</a:t>
            </a:r>
            <a:endParaRPr lang="en-US" dirty="0"/>
          </a:p>
        </p:txBody>
      </p:sp>
      <p:sp>
        <p:nvSpPr>
          <p:cNvPr id="4" name="Slide Number Placeholder 3"/>
          <p:cNvSpPr>
            <a:spLocks noGrp="1"/>
          </p:cNvSpPr>
          <p:nvPr>
            <p:ph type="sldNum" sz="quarter" idx="10"/>
          </p:nvPr>
        </p:nvSpPr>
        <p:spPr/>
        <p:txBody>
          <a:bodyPr/>
          <a:lstStyle/>
          <a:p>
            <a:fld id="{17C0FD89-B6F1-4566-8A7F-53E124F88429}" type="slidenum">
              <a:rPr lang="en-US" smtClean="0"/>
              <a:t>1</a:t>
            </a:fld>
            <a:endParaRPr lang="en-US"/>
          </a:p>
        </p:txBody>
      </p:sp>
    </p:spTree>
    <p:extLst>
      <p:ext uri="{BB962C8B-B14F-4D97-AF65-F5344CB8AC3E}">
        <p14:creationId xmlns:p14="http://schemas.microsoft.com/office/powerpoint/2010/main" val="36180359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an overview slide of the grid</a:t>
            </a:r>
            <a:r>
              <a:rPr lang="en-US" baseline="0" dirty="0" smtClean="0"/>
              <a:t> search I performed. Briefly discuss the motivation of each. Architecture: important to know if an RNN is better for time series forecasting (it should be). Important to know if certain input variables are not important and introduce noise. Input sequence length is highly relevant to real-world applications. Number of hidden layers and nodes per hidden layer add depth and complexity to the model. Discuss that I trained 35,200 total models.</a:t>
            </a:r>
            <a:endParaRPr lang="en-US" dirty="0"/>
          </a:p>
        </p:txBody>
      </p:sp>
      <p:sp>
        <p:nvSpPr>
          <p:cNvPr id="4" name="Slide Number Placeholder 3"/>
          <p:cNvSpPr>
            <a:spLocks noGrp="1"/>
          </p:cNvSpPr>
          <p:nvPr>
            <p:ph type="sldNum" sz="quarter" idx="10"/>
          </p:nvPr>
        </p:nvSpPr>
        <p:spPr/>
        <p:txBody>
          <a:bodyPr/>
          <a:lstStyle/>
          <a:p>
            <a:fld id="{17C0FD89-B6F1-4566-8A7F-53E124F88429}" type="slidenum">
              <a:rPr lang="en-US" smtClean="0"/>
              <a:t>24</a:t>
            </a:fld>
            <a:endParaRPr lang="en-US"/>
          </a:p>
        </p:txBody>
      </p:sp>
    </p:spTree>
    <p:extLst>
      <p:ext uri="{BB962C8B-B14F-4D97-AF65-F5344CB8AC3E}">
        <p14:creationId xmlns:p14="http://schemas.microsoft.com/office/powerpoint/2010/main" val="154482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Discuss how</a:t>
            </a:r>
            <a:r>
              <a:rPr lang="en-US" baseline="0" dirty="0" smtClean="0"/>
              <a:t> I made these plots and the trends in them. </a:t>
            </a:r>
            <a:endParaRPr lang="en-US" dirty="0"/>
          </a:p>
        </p:txBody>
      </p:sp>
      <p:sp>
        <p:nvSpPr>
          <p:cNvPr id="4" name="Slide Number Placeholder 3"/>
          <p:cNvSpPr>
            <a:spLocks noGrp="1"/>
          </p:cNvSpPr>
          <p:nvPr>
            <p:ph type="sldNum" sz="quarter" idx="10"/>
          </p:nvPr>
        </p:nvSpPr>
        <p:spPr/>
        <p:txBody>
          <a:bodyPr/>
          <a:lstStyle/>
          <a:p>
            <a:fld id="{17C0FD89-B6F1-4566-8A7F-53E124F88429}" type="slidenum">
              <a:rPr lang="en-US" smtClean="0"/>
              <a:t>25</a:t>
            </a:fld>
            <a:endParaRPr lang="en-US"/>
          </a:p>
        </p:txBody>
      </p:sp>
    </p:spTree>
    <p:extLst>
      <p:ext uri="{BB962C8B-B14F-4D97-AF65-F5344CB8AC3E}">
        <p14:creationId xmlns:p14="http://schemas.microsoft.com/office/powerpoint/2010/main" val="355554109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From the statistical significance, analyze</a:t>
            </a:r>
            <a:r>
              <a:rPr lang="en-US" baseline="0" dirty="0" smtClean="0"/>
              <a:t> the models that are above the dashed line in the last slide. Top table is the best 3 GRU-RNN models. Note that the sequence features, sequence length, and number of layers are all identical. Nodes range from 40-50-30 which is also as consistent as can be considering there are only 5 choices. This means the grid search has founded a “class” of models that are best for this problem. Similar result for MLP: all the same features, first 4 are the same sequence length, all the same layers, then the number of nodes varies.</a:t>
            </a:r>
            <a:endParaRPr lang="en-US" dirty="0"/>
          </a:p>
        </p:txBody>
      </p:sp>
      <p:sp>
        <p:nvSpPr>
          <p:cNvPr id="4" name="Slide Number Placeholder 3"/>
          <p:cNvSpPr>
            <a:spLocks noGrp="1"/>
          </p:cNvSpPr>
          <p:nvPr>
            <p:ph type="sldNum" sz="quarter" idx="10"/>
          </p:nvPr>
        </p:nvSpPr>
        <p:spPr/>
        <p:txBody>
          <a:bodyPr/>
          <a:lstStyle/>
          <a:p>
            <a:fld id="{17C0FD89-B6F1-4566-8A7F-53E124F88429}" type="slidenum">
              <a:rPr lang="en-US" smtClean="0"/>
              <a:t>26</a:t>
            </a:fld>
            <a:endParaRPr lang="en-US"/>
          </a:p>
        </p:txBody>
      </p:sp>
    </p:spTree>
    <p:extLst>
      <p:ext uri="{BB962C8B-B14F-4D97-AF65-F5344CB8AC3E}">
        <p14:creationId xmlns:p14="http://schemas.microsoft.com/office/powerpoint/2010/main" val="347660960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Discuss what this plot is</a:t>
            </a:r>
            <a:r>
              <a:rPr lang="en-US" baseline="0" dirty="0" smtClean="0"/>
              <a:t> and that it shows the model is converging to a strong solution every time</a:t>
            </a:r>
            <a:endParaRPr lang="en-US" dirty="0"/>
          </a:p>
        </p:txBody>
      </p:sp>
      <p:sp>
        <p:nvSpPr>
          <p:cNvPr id="4" name="Slide Number Placeholder 3"/>
          <p:cNvSpPr>
            <a:spLocks noGrp="1"/>
          </p:cNvSpPr>
          <p:nvPr>
            <p:ph type="sldNum" sz="quarter" idx="10"/>
          </p:nvPr>
        </p:nvSpPr>
        <p:spPr/>
        <p:txBody>
          <a:bodyPr/>
          <a:lstStyle/>
          <a:p>
            <a:fld id="{17C0FD89-B6F1-4566-8A7F-53E124F88429}" type="slidenum">
              <a:rPr lang="en-US" smtClean="0"/>
              <a:t>28</a:t>
            </a:fld>
            <a:endParaRPr lang="en-US"/>
          </a:p>
        </p:txBody>
      </p:sp>
    </p:spTree>
    <p:extLst>
      <p:ext uri="{BB962C8B-B14F-4D97-AF65-F5344CB8AC3E}">
        <p14:creationId xmlns:p14="http://schemas.microsoft.com/office/powerpoint/2010/main" val="108557536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discuss what the plots are: turbulence as a function of local time for each test date. Black curve</a:t>
            </a:r>
            <a:r>
              <a:rPr lang="en-US" baseline="0" dirty="0" smtClean="0"/>
              <a:t> is truth, cyan to magenta are the forecasts. Point out that the model picks up on the general trends of turbulence but misses the weather events.</a:t>
            </a:r>
            <a:endParaRPr lang="en-US" dirty="0"/>
          </a:p>
        </p:txBody>
      </p:sp>
      <p:sp>
        <p:nvSpPr>
          <p:cNvPr id="4" name="Slide Number Placeholder 3"/>
          <p:cNvSpPr>
            <a:spLocks noGrp="1"/>
          </p:cNvSpPr>
          <p:nvPr>
            <p:ph type="sldNum" sz="quarter" idx="10"/>
          </p:nvPr>
        </p:nvSpPr>
        <p:spPr/>
        <p:txBody>
          <a:bodyPr/>
          <a:lstStyle/>
          <a:p>
            <a:fld id="{17C0FD89-B6F1-4566-8A7F-53E124F88429}" type="slidenum">
              <a:rPr lang="en-US" smtClean="0"/>
              <a:t>29</a:t>
            </a:fld>
            <a:endParaRPr lang="en-US"/>
          </a:p>
        </p:txBody>
      </p:sp>
    </p:spTree>
    <p:extLst>
      <p:ext uri="{BB962C8B-B14F-4D97-AF65-F5344CB8AC3E}">
        <p14:creationId xmlns:p14="http://schemas.microsoft.com/office/powerpoint/2010/main" val="414322795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Plot the</a:t>
            </a:r>
            <a:r>
              <a:rPr lang="en-US" baseline="0" dirty="0" smtClean="0"/>
              <a:t> loss score as a function of forecast length: it shows the expected trend that performance degrades as forecast length increases</a:t>
            </a:r>
            <a:endParaRPr lang="en-US" dirty="0"/>
          </a:p>
        </p:txBody>
      </p:sp>
      <p:sp>
        <p:nvSpPr>
          <p:cNvPr id="4" name="Slide Number Placeholder 3"/>
          <p:cNvSpPr>
            <a:spLocks noGrp="1"/>
          </p:cNvSpPr>
          <p:nvPr>
            <p:ph type="sldNum" sz="quarter" idx="10"/>
          </p:nvPr>
        </p:nvSpPr>
        <p:spPr/>
        <p:txBody>
          <a:bodyPr/>
          <a:lstStyle/>
          <a:p>
            <a:fld id="{17C0FD89-B6F1-4566-8A7F-53E124F88429}" type="slidenum">
              <a:rPr lang="en-US" smtClean="0"/>
              <a:t>30</a:t>
            </a:fld>
            <a:endParaRPr lang="en-US"/>
          </a:p>
        </p:txBody>
      </p:sp>
    </p:spTree>
    <p:extLst>
      <p:ext uri="{BB962C8B-B14F-4D97-AF65-F5344CB8AC3E}">
        <p14:creationId xmlns:p14="http://schemas.microsoft.com/office/powerpoint/2010/main" val="14687723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discuss that this forecast is being analyzed to understand why the model performs so poorly. Discuss the general idea of this</a:t>
            </a:r>
            <a:r>
              <a:rPr lang="en-US" baseline="0" dirty="0" smtClean="0"/>
              <a:t> plot (using the bullets on the left of the slide). Essentially we see the model performs poorly because even when applied to the train dataset it cannot reach the high and low turbulence cases: i.e., it’s learned a very general forecast at 18:00, so when compared with a very out-of-character neutral event the model error score is bad.</a:t>
            </a:r>
            <a:endParaRPr lang="en-US" dirty="0"/>
          </a:p>
        </p:txBody>
      </p:sp>
      <p:sp>
        <p:nvSpPr>
          <p:cNvPr id="4" name="Slide Number Placeholder 3"/>
          <p:cNvSpPr>
            <a:spLocks noGrp="1"/>
          </p:cNvSpPr>
          <p:nvPr>
            <p:ph type="sldNum" sz="quarter" idx="10"/>
          </p:nvPr>
        </p:nvSpPr>
        <p:spPr/>
        <p:txBody>
          <a:bodyPr/>
          <a:lstStyle/>
          <a:p>
            <a:fld id="{17C0FD89-B6F1-4566-8A7F-53E124F88429}" type="slidenum">
              <a:rPr lang="en-US" smtClean="0"/>
              <a:t>31</a:t>
            </a:fld>
            <a:endParaRPr lang="en-US"/>
          </a:p>
        </p:txBody>
      </p:sp>
    </p:spTree>
    <p:extLst>
      <p:ext uri="{BB962C8B-B14F-4D97-AF65-F5344CB8AC3E}">
        <p14:creationId xmlns:p14="http://schemas.microsoft.com/office/powerpoint/2010/main" val="129770473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Analyze this test</a:t>
            </a:r>
            <a:r>
              <a:rPr lang="en-US" baseline="0" dirty="0" smtClean="0"/>
              <a:t> forecast because the model performs very well. It’s shown to perform very well because the truth measurements are well within the bounds of the model’s capability, so it captures it well. </a:t>
            </a:r>
            <a:endParaRPr lang="en-US" dirty="0"/>
          </a:p>
        </p:txBody>
      </p:sp>
      <p:sp>
        <p:nvSpPr>
          <p:cNvPr id="4" name="Slide Number Placeholder 3"/>
          <p:cNvSpPr>
            <a:spLocks noGrp="1"/>
          </p:cNvSpPr>
          <p:nvPr>
            <p:ph type="sldNum" sz="quarter" idx="10"/>
          </p:nvPr>
        </p:nvSpPr>
        <p:spPr/>
        <p:txBody>
          <a:bodyPr/>
          <a:lstStyle/>
          <a:p>
            <a:fld id="{17C0FD89-B6F1-4566-8A7F-53E124F88429}" type="slidenum">
              <a:rPr lang="en-US" smtClean="0"/>
              <a:t>32</a:t>
            </a:fld>
            <a:endParaRPr lang="en-US"/>
          </a:p>
        </p:txBody>
      </p:sp>
    </p:spTree>
    <p:extLst>
      <p:ext uri="{BB962C8B-B14F-4D97-AF65-F5344CB8AC3E}">
        <p14:creationId xmlns:p14="http://schemas.microsoft.com/office/powerpoint/2010/main" val="317958559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These are the major contributions of this work.</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17C0FD89-B6F1-4566-8A7F-53E124F88429}" type="slidenum">
              <a:rPr lang="en-US" smtClean="0"/>
              <a:t>33</a:t>
            </a:fld>
            <a:endParaRPr lang="en-US"/>
          </a:p>
        </p:txBody>
      </p:sp>
    </p:spTree>
    <p:extLst>
      <p:ext uri="{BB962C8B-B14F-4D97-AF65-F5344CB8AC3E}">
        <p14:creationId xmlns:p14="http://schemas.microsoft.com/office/powerpoint/2010/main" val="376622298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Just elaborate on this</a:t>
            </a:r>
            <a:r>
              <a:rPr lang="en-US" baseline="0" dirty="0" smtClean="0"/>
              <a:t> parsed-down list of future work items. Improved preprocessing techniques includes better nighttime filling, interpolating missing data points to preserve more examples. Shorter and longer forecasts each have their utility. RNN as the output forces the model to learn the temporal nature of the outputs.</a:t>
            </a:r>
            <a:endParaRPr lang="en-US" dirty="0"/>
          </a:p>
        </p:txBody>
      </p:sp>
      <p:sp>
        <p:nvSpPr>
          <p:cNvPr id="4" name="Slide Number Placeholder 3"/>
          <p:cNvSpPr>
            <a:spLocks noGrp="1"/>
          </p:cNvSpPr>
          <p:nvPr>
            <p:ph type="sldNum" sz="quarter" idx="10"/>
          </p:nvPr>
        </p:nvSpPr>
        <p:spPr/>
        <p:txBody>
          <a:bodyPr/>
          <a:lstStyle/>
          <a:p>
            <a:fld id="{17C0FD89-B6F1-4566-8A7F-53E124F88429}" type="slidenum">
              <a:rPr lang="en-US" smtClean="0"/>
              <a:t>34</a:t>
            </a:fld>
            <a:endParaRPr lang="en-US"/>
          </a:p>
        </p:txBody>
      </p:sp>
    </p:spTree>
    <p:extLst>
      <p:ext uri="{BB962C8B-B14F-4D97-AF65-F5344CB8AC3E}">
        <p14:creationId xmlns:p14="http://schemas.microsoft.com/office/powerpoint/2010/main" val="27745826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Explain</a:t>
            </a:r>
            <a:r>
              <a:rPr lang="en-US" baseline="0" dirty="0" smtClean="0"/>
              <a:t> why it’s useful to measure and model turbulence. Discuss how physics-based models have been developed but do not capture the many cases. Mention Hufnagel-Valley as an example physical model that models turbulence with altitude.</a:t>
            </a:r>
            <a:endParaRPr lang="en-US" dirty="0"/>
          </a:p>
        </p:txBody>
      </p:sp>
      <p:sp>
        <p:nvSpPr>
          <p:cNvPr id="4" name="Slide Number Placeholder 3"/>
          <p:cNvSpPr>
            <a:spLocks noGrp="1"/>
          </p:cNvSpPr>
          <p:nvPr>
            <p:ph type="sldNum" sz="quarter" idx="10"/>
          </p:nvPr>
        </p:nvSpPr>
        <p:spPr/>
        <p:txBody>
          <a:bodyPr/>
          <a:lstStyle/>
          <a:p>
            <a:fld id="{17C0FD89-B6F1-4566-8A7F-53E124F88429}" type="slidenum">
              <a:rPr lang="en-US" smtClean="0"/>
              <a:t>2</a:t>
            </a:fld>
            <a:endParaRPr lang="en-US"/>
          </a:p>
        </p:txBody>
      </p:sp>
    </p:spTree>
    <p:extLst>
      <p:ext uri="{BB962C8B-B14F-4D97-AF65-F5344CB8AC3E}">
        <p14:creationId xmlns:p14="http://schemas.microsoft.com/office/powerpoint/2010/main" val="180257808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7C0FD89-B6F1-4566-8A7F-53E124F88429}" type="slidenum">
              <a:rPr lang="en-US" smtClean="0"/>
              <a:t>35</a:t>
            </a:fld>
            <a:endParaRPr lang="en-US"/>
          </a:p>
        </p:txBody>
      </p:sp>
    </p:spTree>
    <p:extLst>
      <p:ext uri="{BB962C8B-B14F-4D97-AF65-F5344CB8AC3E}">
        <p14:creationId xmlns:p14="http://schemas.microsoft.com/office/powerpoint/2010/main" val="48682361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Go over the process that</a:t>
            </a:r>
            <a:r>
              <a:rPr lang="en-US" baseline="0" dirty="0" smtClean="0"/>
              <a:t> an MLP uses to fully-connect its layers. This might be too detailed and would be better as backup.</a:t>
            </a:r>
            <a:endParaRPr lang="en-US" dirty="0"/>
          </a:p>
        </p:txBody>
      </p:sp>
      <p:sp>
        <p:nvSpPr>
          <p:cNvPr id="4" name="Slide Number Placeholder 3"/>
          <p:cNvSpPr>
            <a:spLocks noGrp="1"/>
          </p:cNvSpPr>
          <p:nvPr>
            <p:ph type="sldNum" sz="quarter" idx="10"/>
          </p:nvPr>
        </p:nvSpPr>
        <p:spPr/>
        <p:txBody>
          <a:bodyPr/>
          <a:lstStyle/>
          <a:p>
            <a:fld id="{17C0FD89-B6F1-4566-8A7F-53E124F88429}" type="slidenum">
              <a:rPr lang="en-US" smtClean="0"/>
              <a:t>37</a:t>
            </a:fld>
            <a:endParaRPr lang="en-US"/>
          </a:p>
        </p:txBody>
      </p:sp>
    </p:spTree>
    <p:extLst>
      <p:ext uri="{BB962C8B-B14F-4D97-AF65-F5344CB8AC3E}">
        <p14:creationId xmlns:p14="http://schemas.microsoft.com/office/powerpoint/2010/main" val="33503913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a multi-layer RNN. Be sure to note how the hidden state</a:t>
            </a:r>
            <a:r>
              <a:rPr lang="en-US" baseline="0" dirty="0" smtClean="0"/>
              <a:t> at each time step of the first layer is the input at each time step of the second layer. The second layer final hidden state h_{t}^{2} is fully-connected to the output layer. The hidden state of each layer is initialized with zeros. The additional depth of the multi-layer RNN allows the network to learn more complex representations.</a:t>
            </a:r>
            <a:endParaRPr lang="en-US" dirty="0"/>
          </a:p>
        </p:txBody>
      </p:sp>
      <p:sp>
        <p:nvSpPr>
          <p:cNvPr id="4" name="Slide Number Placeholder 3"/>
          <p:cNvSpPr>
            <a:spLocks noGrp="1"/>
          </p:cNvSpPr>
          <p:nvPr>
            <p:ph type="sldNum" sz="quarter" idx="10"/>
          </p:nvPr>
        </p:nvSpPr>
        <p:spPr/>
        <p:txBody>
          <a:bodyPr/>
          <a:lstStyle/>
          <a:p>
            <a:fld id="{17C0FD89-B6F1-4566-8A7F-53E124F88429}" type="slidenum">
              <a:rPr lang="en-US" smtClean="0"/>
              <a:t>38</a:t>
            </a:fld>
            <a:endParaRPr lang="en-US"/>
          </a:p>
        </p:txBody>
      </p:sp>
    </p:spTree>
    <p:extLst>
      <p:ext uri="{BB962C8B-B14F-4D97-AF65-F5344CB8AC3E}">
        <p14:creationId xmlns:p14="http://schemas.microsoft.com/office/powerpoint/2010/main" val="424997836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These are the nonlinear activation functions used throughout this work. The MLP is set to use </a:t>
            </a:r>
            <a:r>
              <a:rPr lang="en-US" dirty="0" err="1" smtClean="0"/>
              <a:t>ReLU</a:t>
            </a:r>
            <a:r>
              <a:rPr lang="en-US" dirty="0" smtClean="0"/>
              <a:t>. The RNNs use the</a:t>
            </a:r>
            <a:r>
              <a:rPr lang="en-US" baseline="0" dirty="0" smtClean="0"/>
              <a:t> Sigmoid and </a:t>
            </a:r>
            <a:r>
              <a:rPr lang="en-US" baseline="0" dirty="0" err="1" smtClean="0"/>
              <a:t>Tanh</a:t>
            </a:r>
            <a:r>
              <a:rPr lang="en-US" baseline="0" dirty="0" smtClean="0"/>
              <a:t> by default.</a:t>
            </a:r>
            <a:endParaRPr lang="en-US" dirty="0"/>
          </a:p>
        </p:txBody>
      </p:sp>
      <p:sp>
        <p:nvSpPr>
          <p:cNvPr id="4" name="Slide Number Placeholder 3"/>
          <p:cNvSpPr>
            <a:spLocks noGrp="1"/>
          </p:cNvSpPr>
          <p:nvPr>
            <p:ph type="sldNum" sz="quarter" idx="10"/>
          </p:nvPr>
        </p:nvSpPr>
        <p:spPr/>
        <p:txBody>
          <a:bodyPr/>
          <a:lstStyle/>
          <a:p>
            <a:fld id="{17C0FD89-B6F1-4566-8A7F-53E124F88429}" type="slidenum">
              <a:rPr lang="en-US" smtClean="0"/>
              <a:t>39</a:t>
            </a:fld>
            <a:endParaRPr lang="en-US"/>
          </a:p>
        </p:txBody>
      </p:sp>
    </p:spTree>
    <p:extLst>
      <p:ext uri="{BB962C8B-B14F-4D97-AF65-F5344CB8AC3E}">
        <p14:creationId xmlns:p14="http://schemas.microsoft.com/office/powerpoint/2010/main" val="249370754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Discuss the three RNN Cell variants. The details of each Cell are in</a:t>
            </a:r>
            <a:r>
              <a:rPr lang="en-US" baseline="0" dirty="0" smtClean="0"/>
              <a:t> backup slides.</a:t>
            </a:r>
            <a:endParaRPr lang="en-US" dirty="0"/>
          </a:p>
        </p:txBody>
      </p:sp>
      <p:sp>
        <p:nvSpPr>
          <p:cNvPr id="4" name="Slide Number Placeholder 3"/>
          <p:cNvSpPr>
            <a:spLocks noGrp="1"/>
          </p:cNvSpPr>
          <p:nvPr>
            <p:ph type="sldNum" sz="quarter" idx="10"/>
          </p:nvPr>
        </p:nvSpPr>
        <p:spPr/>
        <p:txBody>
          <a:bodyPr/>
          <a:lstStyle/>
          <a:p>
            <a:fld id="{17C0FD89-B6F1-4566-8A7F-53E124F88429}" type="slidenum">
              <a:rPr lang="en-US" smtClean="0"/>
              <a:t>40</a:t>
            </a:fld>
            <a:endParaRPr lang="en-US"/>
          </a:p>
        </p:txBody>
      </p:sp>
    </p:spTree>
    <p:extLst>
      <p:ext uri="{BB962C8B-B14F-4D97-AF65-F5344CB8AC3E}">
        <p14:creationId xmlns:p14="http://schemas.microsoft.com/office/powerpoint/2010/main" val="31398024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Example</a:t>
            </a:r>
            <a:r>
              <a:rPr lang="en-US" baseline="0" dirty="0" smtClean="0"/>
              <a:t> of gradient descent incrementally updating the learnable parameters to find the minimum error. </a:t>
            </a:r>
            <a:endParaRPr lang="en-US" dirty="0"/>
          </a:p>
        </p:txBody>
      </p:sp>
      <p:sp>
        <p:nvSpPr>
          <p:cNvPr id="4" name="Slide Number Placeholder 3"/>
          <p:cNvSpPr>
            <a:spLocks noGrp="1"/>
          </p:cNvSpPr>
          <p:nvPr>
            <p:ph type="sldNum" sz="quarter" idx="10"/>
          </p:nvPr>
        </p:nvSpPr>
        <p:spPr/>
        <p:txBody>
          <a:bodyPr/>
          <a:lstStyle/>
          <a:p>
            <a:fld id="{17C0FD89-B6F1-4566-8A7F-53E124F88429}" type="slidenum">
              <a:rPr lang="en-US" smtClean="0"/>
              <a:t>46</a:t>
            </a:fld>
            <a:endParaRPr lang="en-US"/>
          </a:p>
        </p:txBody>
      </p:sp>
    </p:spTree>
    <p:extLst>
      <p:ext uri="{BB962C8B-B14F-4D97-AF65-F5344CB8AC3E}">
        <p14:creationId xmlns:p14="http://schemas.microsoft.com/office/powerpoint/2010/main" val="137370479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Example of gradient descent for a complicated model</a:t>
            </a:r>
            <a:endParaRPr lang="en-US" dirty="0"/>
          </a:p>
        </p:txBody>
      </p:sp>
      <p:sp>
        <p:nvSpPr>
          <p:cNvPr id="4" name="Slide Number Placeholder 3"/>
          <p:cNvSpPr>
            <a:spLocks noGrp="1"/>
          </p:cNvSpPr>
          <p:nvPr>
            <p:ph type="sldNum" sz="quarter" idx="10"/>
          </p:nvPr>
        </p:nvSpPr>
        <p:spPr/>
        <p:txBody>
          <a:bodyPr/>
          <a:lstStyle/>
          <a:p>
            <a:fld id="{17C0FD89-B6F1-4566-8A7F-53E124F88429}" type="slidenum">
              <a:rPr lang="en-US" smtClean="0"/>
              <a:t>47</a:t>
            </a:fld>
            <a:endParaRPr lang="en-US"/>
          </a:p>
        </p:txBody>
      </p:sp>
    </p:spTree>
    <p:extLst>
      <p:ext uri="{BB962C8B-B14F-4D97-AF65-F5344CB8AC3E}">
        <p14:creationId xmlns:p14="http://schemas.microsoft.com/office/powerpoint/2010/main" val="38280908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 I need this</a:t>
            </a:r>
            <a:r>
              <a:rPr lang="en-US" baseline="0" dirty="0" smtClean="0"/>
              <a:t> slide? This one is easy to chop off if I need to remove slides for time. Discuss how the DELTA is a turbulence profiler by calculating differential jitter as a function of angular separation. Measurements are uniform-path averaged for this work.</a:t>
            </a:r>
            <a:endParaRPr lang="en-US" dirty="0"/>
          </a:p>
        </p:txBody>
      </p:sp>
      <p:sp>
        <p:nvSpPr>
          <p:cNvPr id="4" name="Slide Number Placeholder 3"/>
          <p:cNvSpPr>
            <a:spLocks noGrp="1"/>
          </p:cNvSpPr>
          <p:nvPr>
            <p:ph type="sldNum" sz="quarter" idx="10"/>
          </p:nvPr>
        </p:nvSpPr>
        <p:spPr/>
        <p:txBody>
          <a:bodyPr/>
          <a:lstStyle/>
          <a:p>
            <a:fld id="{17C0FD89-B6F1-4566-8A7F-53E124F88429}" type="slidenum">
              <a:rPr lang="en-US" smtClean="0"/>
              <a:t>48</a:t>
            </a:fld>
            <a:endParaRPr lang="en-US"/>
          </a:p>
        </p:txBody>
      </p:sp>
    </p:spTree>
    <p:extLst>
      <p:ext uri="{BB962C8B-B14F-4D97-AF65-F5344CB8AC3E}">
        <p14:creationId xmlns:p14="http://schemas.microsoft.com/office/powerpoint/2010/main" val="173314868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 that these are probability distribution functions and represent the probability that</a:t>
            </a:r>
            <a:r>
              <a:rPr lang="en-US" baseline="0" dirty="0" smtClean="0"/>
              <a:t> a value of the variable would be each bin in the distribution. Three distributions are shown for train / validation / and test sets. Note how the temperature validation data is higher than anything in training and testing dataset. This is not ideal but because the train and validation sets are combined, this slight issue will not propagate to the test results. Pressure does not look great, but it’s okay. Relative humidity, wind speed, solar irradiance, and turbulence distributions look really good. The spike around -15 in the turbulence plot is due to the nighttime filling.</a:t>
            </a:r>
            <a:endParaRPr lang="en-US" dirty="0"/>
          </a:p>
        </p:txBody>
      </p:sp>
      <p:sp>
        <p:nvSpPr>
          <p:cNvPr id="4" name="Slide Number Placeholder 3"/>
          <p:cNvSpPr>
            <a:spLocks noGrp="1"/>
          </p:cNvSpPr>
          <p:nvPr>
            <p:ph type="sldNum" sz="quarter" idx="10"/>
          </p:nvPr>
        </p:nvSpPr>
        <p:spPr/>
        <p:txBody>
          <a:bodyPr/>
          <a:lstStyle/>
          <a:p>
            <a:fld id="{17C0FD89-B6F1-4566-8A7F-53E124F88429}" type="slidenum">
              <a:rPr lang="en-US" smtClean="0"/>
              <a:t>49</a:t>
            </a:fld>
            <a:endParaRPr lang="en-US"/>
          </a:p>
        </p:txBody>
      </p:sp>
    </p:spTree>
    <p:extLst>
      <p:ext uri="{BB962C8B-B14F-4D97-AF65-F5344CB8AC3E}">
        <p14:creationId xmlns:p14="http://schemas.microsoft.com/office/powerpoint/2010/main" val="147318321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These are the temporal and probability</a:t>
            </a:r>
            <a:r>
              <a:rPr lang="en-US" baseline="0" dirty="0" smtClean="0"/>
              <a:t> density plots for the forecast data. Note that it’s again split into train, validation, and test datasets. Also note that the abundance of values at 1e-15 are missing because we’re not forecasting during the nighttime, so the nighttime filling isn’t here. Note that the distributions of the three datasets look really good, and the validation and test sets are within the dynamic range of the train dataset. Also note here that the really weak measurements of turbulence are morning and evening neutral events when the atmosphere calms down due to equilibrium of weather conditions and turbulence falls really weak.</a:t>
            </a:r>
            <a:endParaRPr lang="en-US" dirty="0"/>
          </a:p>
        </p:txBody>
      </p:sp>
      <p:sp>
        <p:nvSpPr>
          <p:cNvPr id="4" name="Slide Number Placeholder 3"/>
          <p:cNvSpPr>
            <a:spLocks noGrp="1"/>
          </p:cNvSpPr>
          <p:nvPr>
            <p:ph type="sldNum" sz="quarter" idx="10"/>
          </p:nvPr>
        </p:nvSpPr>
        <p:spPr/>
        <p:txBody>
          <a:bodyPr/>
          <a:lstStyle/>
          <a:p>
            <a:fld id="{17C0FD89-B6F1-4566-8A7F-53E124F88429}" type="slidenum">
              <a:rPr lang="en-US" smtClean="0"/>
              <a:t>50</a:t>
            </a:fld>
            <a:endParaRPr lang="en-US"/>
          </a:p>
        </p:txBody>
      </p:sp>
    </p:spTree>
    <p:extLst>
      <p:ext uri="{BB962C8B-B14F-4D97-AF65-F5344CB8AC3E}">
        <p14:creationId xmlns:p14="http://schemas.microsoft.com/office/powerpoint/2010/main" val="15557720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Introduce</a:t>
            </a:r>
            <a:r>
              <a:rPr lang="en-US" baseline="0" dirty="0" smtClean="0"/>
              <a:t> that machine learning models have been developed as surrogates. ANNs are a type of machine learning inspired by the brain</a:t>
            </a:r>
            <a:endParaRPr lang="en-US" dirty="0"/>
          </a:p>
        </p:txBody>
      </p:sp>
      <p:sp>
        <p:nvSpPr>
          <p:cNvPr id="4" name="Slide Number Placeholder 3"/>
          <p:cNvSpPr>
            <a:spLocks noGrp="1"/>
          </p:cNvSpPr>
          <p:nvPr>
            <p:ph type="sldNum" sz="quarter" idx="10"/>
          </p:nvPr>
        </p:nvSpPr>
        <p:spPr/>
        <p:txBody>
          <a:bodyPr/>
          <a:lstStyle/>
          <a:p>
            <a:fld id="{17C0FD89-B6F1-4566-8A7F-53E124F88429}" type="slidenum">
              <a:rPr lang="en-US" smtClean="0"/>
              <a:t>3</a:t>
            </a:fld>
            <a:endParaRPr lang="en-US"/>
          </a:p>
        </p:txBody>
      </p:sp>
    </p:spTree>
    <p:extLst>
      <p:ext uri="{BB962C8B-B14F-4D97-AF65-F5344CB8AC3E}">
        <p14:creationId xmlns:p14="http://schemas.microsoft.com/office/powerpoint/2010/main" val="383279364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Introduce</a:t>
            </a:r>
            <a:r>
              <a:rPr lang="en-US" baseline="0" dirty="0" smtClean="0"/>
              <a:t> the grid search and example training parameters that can be optimized.</a:t>
            </a:r>
            <a:endParaRPr lang="en-US" dirty="0"/>
          </a:p>
        </p:txBody>
      </p:sp>
      <p:sp>
        <p:nvSpPr>
          <p:cNvPr id="4" name="Slide Number Placeholder 3"/>
          <p:cNvSpPr>
            <a:spLocks noGrp="1"/>
          </p:cNvSpPr>
          <p:nvPr>
            <p:ph type="sldNum" sz="quarter" idx="10"/>
          </p:nvPr>
        </p:nvSpPr>
        <p:spPr/>
        <p:txBody>
          <a:bodyPr/>
          <a:lstStyle/>
          <a:p>
            <a:fld id="{17C0FD89-B6F1-4566-8A7F-53E124F88429}" type="slidenum">
              <a:rPr lang="en-US" smtClean="0"/>
              <a:t>51</a:t>
            </a:fld>
            <a:endParaRPr lang="en-US"/>
          </a:p>
        </p:txBody>
      </p:sp>
    </p:spTree>
    <p:extLst>
      <p:ext uri="{BB962C8B-B14F-4D97-AF65-F5344CB8AC3E}">
        <p14:creationId xmlns:p14="http://schemas.microsoft.com/office/powerpoint/2010/main" val="260781909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Further introduce the grid search and how performance is based on the validation dataset</a:t>
            </a:r>
            <a:r>
              <a:rPr lang="en-US" baseline="0" dirty="0" smtClean="0"/>
              <a:t> with RMSE, and that 10 models are trained for each combination to ensure stability.</a:t>
            </a:r>
            <a:endParaRPr lang="en-US" dirty="0"/>
          </a:p>
        </p:txBody>
      </p:sp>
      <p:sp>
        <p:nvSpPr>
          <p:cNvPr id="4" name="Slide Number Placeholder 3"/>
          <p:cNvSpPr>
            <a:spLocks noGrp="1"/>
          </p:cNvSpPr>
          <p:nvPr>
            <p:ph type="sldNum" sz="quarter" idx="10"/>
          </p:nvPr>
        </p:nvSpPr>
        <p:spPr/>
        <p:txBody>
          <a:bodyPr/>
          <a:lstStyle/>
          <a:p>
            <a:fld id="{17C0FD89-B6F1-4566-8A7F-53E124F88429}" type="slidenum">
              <a:rPr lang="en-US" smtClean="0"/>
              <a:t>52</a:t>
            </a:fld>
            <a:endParaRPr lang="en-US"/>
          </a:p>
        </p:txBody>
      </p:sp>
    </p:spTree>
    <p:extLst>
      <p:ext uri="{BB962C8B-B14F-4D97-AF65-F5344CB8AC3E}">
        <p14:creationId xmlns:p14="http://schemas.microsoft.com/office/powerpoint/2010/main" val="394085827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an overview slide of the grid</a:t>
            </a:r>
            <a:r>
              <a:rPr lang="en-US" baseline="0" dirty="0" smtClean="0"/>
              <a:t> search I performed. Briefly discuss the motivation of each. Architecture: important to know if an RNN is better for time series forecasting (it should be). Important to know if certain input variables are not important and introduce noise. Input sequence length is highly relevant to real-world applications. Number of hidden layers and nodes per hidden layer add depth and complexity to the model. Discuss that I trained 35,200 total models.</a:t>
            </a:r>
            <a:endParaRPr lang="en-US" dirty="0"/>
          </a:p>
        </p:txBody>
      </p:sp>
      <p:sp>
        <p:nvSpPr>
          <p:cNvPr id="4" name="Slide Number Placeholder 3"/>
          <p:cNvSpPr>
            <a:spLocks noGrp="1"/>
          </p:cNvSpPr>
          <p:nvPr>
            <p:ph type="sldNum" sz="quarter" idx="10"/>
          </p:nvPr>
        </p:nvSpPr>
        <p:spPr/>
        <p:txBody>
          <a:bodyPr/>
          <a:lstStyle/>
          <a:p>
            <a:fld id="{17C0FD89-B6F1-4566-8A7F-53E124F88429}" type="slidenum">
              <a:rPr lang="en-US" smtClean="0"/>
              <a:t>53</a:t>
            </a:fld>
            <a:endParaRPr lang="en-US"/>
          </a:p>
        </p:txBody>
      </p:sp>
    </p:spTree>
    <p:extLst>
      <p:ext uri="{BB962C8B-B14F-4D97-AF65-F5344CB8AC3E}">
        <p14:creationId xmlns:p14="http://schemas.microsoft.com/office/powerpoint/2010/main" val="136918711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Discuss how</a:t>
            </a:r>
            <a:r>
              <a:rPr lang="en-US" baseline="0" dirty="0" smtClean="0"/>
              <a:t> I made these plots and the trends in them. </a:t>
            </a:r>
            <a:endParaRPr lang="en-US" dirty="0"/>
          </a:p>
        </p:txBody>
      </p:sp>
      <p:sp>
        <p:nvSpPr>
          <p:cNvPr id="4" name="Slide Number Placeholder 3"/>
          <p:cNvSpPr>
            <a:spLocks noGrp="1"/>
          </p:cNvSpPr>
          <p:nvPr>
            <p:ph type="sldNum" sz="quarter" idx="10"/>
          </p:nvPr>
        </p:nvSpPr>
        <p:spPr/>
        <p:txBody>
          <a:bodyPr/>
          <a:lstStyle/>
          <a:p>
            <a:fld id="{17C0FD89-B6F1-4566-8A7F-53E124F88429}" type="slidenum">
              <a:rPr lang="en-US" smtClean="0"/>
              <a:t>54</a:t>
            </a:fld>
            <a:endParaRPr lang="en-US"/>
          </a:p>
        </p:txBody>
      </p:sp>
    </p:spTree>
    <p:extLst>
      <p:ext uri="{BB962C8B-B14F-4D97-AF65-F5344CB8AC3E}">
        <p14:creationId xmlns:p14="http://schemas.microsoft.com/office/powerpoint/2010/main" val="198840333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Explain that</a:t>
            </a:r>
            <a:r>
              <a:rPr lang="en-US" baseline="0" dirty="0" smtClean="0"/>
              <a:t> the Student’s t-test is a statistical significance test for two means. It’s simply used as a support for model selection. The test is performed for the best models against the very best GRU-RNN model. Anything below the dashed line is statistically worse. The two red points around / above the dashed line are explained by the very large standard error in the last slide.</a:t>
            </a:r>
            <a:endParaRPr lang="en-US" dirty="0"/>
          </a:p>
        </p:txBody>
      </p:sp>
      <p:sp>
        <p:nvSpPr>
          <p:cNvPr id="4" name="Slide Number Placeholder 3"/>
          <p:cNvSpPr>
            <a:spLocks noGrp="1"/>
          </p:cNvSpPr>
          <p:nvPr>
            <p:ph type="sldNum" sz="quarter" idx="10"/>
          </p:nvPr>
        </p:nvSpPr>
        <p:spPr/>
        <p:txBody>
          <a:bodyPr/>
          <a:lstStyle/>
          <a:p>
            <a:fld id="{17C0FD89-B6F1-4566-8A7F-53E124F88429}" type="slidenum">
              <a:rPr lang="en-US" smtClean="0"/>
              <a:t>55</a:t>
            </a:fld>
            <a:endParaRPr lang="en-US"/>
          </a:p>
        </p:txBody>
      </p:sp>
    </p:spTree>
    <p:extLst>
      <p:ext uri="{BB962C8B-B14F-4D97-AF65-F5344CB8AC3E}">
        <p14:creationId xmlns:p14="http://schemas.microsoft.com/office/powerpoint/2010/main" val="248230929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From the statistical significance, analyze</a:t>
            </a:r>
            <a:r>
              <a:rPr lang="en-US" baseline="0" dirty="0" smtClean="0"/>
              <a:t> the models that are above the dashed line in the last slide. Top table is the best 3 GRU-RNN models. Note that the sequence features, sequence length, and number of layers are all identical. Nodes range from 40-50-30 which is also as consistent as can be considering there are only 5 choices. This means the grid search has founded a “class” of models that are best for this problem. Similar result for MLP: all the same features, first 4 are the same sequence length, all the same layers, then the number of nodes varies.</a:t>
            </a:r>
            <a:endParaRPr lang="en-US" dirty="0"/>
          </a:p>
        </p:txBody>
      </p:sp>
      <p:sp>
        <p:nvSpPr>
          <p:cNvPr id="4" name="Slide Number Placeholder 3"/>
          <p:cNvSpPr>
            <a:spLocks noGrp="1"/>
          </p:cNvSpPr>
          <p:nvPr>
            <p:ph type="sldNum" sz="quarter" idx="10"/>
          </p:nvPr>
        </p:nvSpPr>
        <p:spPr/>
        <p:txBody>
          <a:bodyPr/>
          <a:lstStyle/>
          <a:p>
            <a:fld id="{17C0FD89-B6F1-4566-8A7F-53E124F88429}" type="slidenum">
              <a:rPr lang="en-US" smtClean="0"/>
              <a:t>56</a:t>
            </a:fld>
            <a:endParaRPr lang="en-US"/>
          </a:p>
        </p:txBody>
      </p:sp>
    </p:spTree>
    <p:extLst>
      <p:ext uri="{BB962C8B-B14F-4D97-AF65-F5344CB8AC3E}">
        <p14:creationId xmlns:p14="http://schemas.microsoft.com/office/powerpoint/2010/main" val="256675158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pick</a:t>
            </a:r>
            <a:r>
              <a:rPr lang="en-US" baseline="0" dirty="0" smtClean="0"/>
              <a:t> the best GRU-RNN model from the grid search. List it’s training parameters. Discuss briefly the motivation for using it.</a:t>
            </a:r>
            <a:endParaRPr lang="en-US" dirty="0"/>
          </a:p>
        </p:txBody>
      </p:sp>
      <p:sp>
        <p:nvSpPr>
          <p:cNvPr id="4" name="Slide Number Placeholder 3"/>
          <p:cNvSpPr>
            <a:spLocks noGrp="1"/>
          </p:cNvSpPr>
          <p:nvPr>
            <p:ph type="sldNum" sz="quarter" idx="10"/>
          </p:nvPr>
        </p:nvSpPr>
        <p:spPr/>
        <p:txBody>
          <a:bodyPr/>
          <a:lstStyle/>
          <a:p>
            <a:fld id="{17C0FD89-B6F1-4566-8A7F-53E124F88429}" type="slidenum">
              <a:rPr lang="en-US" smtClean="0"/>
              <a:t>57</a:t>
            </a:fld>
            <a:endParaRPr lang="en-US"/>
          </a:p>
        </p:txBody>
      </p:sp>
    </p:spTree>
    <p:extLst>
      <p:ext uri="{BB962C8B-B14F-4D97-AF65-F5344CB8AC3E}">
        <p14:creationId xmlns:p14="http://schemas.microsoft.com/office/powerpoint/2010/main" val="66658492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Discuss the trends from this sensitivity analysis.</a:t>
            </a:r>
            <a:r>
              <a:rPr lang="en-US" baseline="0" dirty="0" smtClean="0"/>
              <a:t> First, relative humidity and solar irradiance are key drivers. Wind speed is shown to be useless. The RNNs are better at picking up on the use of prior Cn2, which is expected to be the best. This is encouraging that the RNNs are learning the physical nature of time evolution, but the MLP is not (since it has no time processing aspect)</a:t>
            </a:r>
            <a:endParaRPr lang="en-US" dirty="0"/>
          </a:p>
        </p:txBody>
      </p:sp>
      <p:sp>
        <p:nvSpPr>
          <p:cNvPr id="4" name="Slide Number Placeholder 3"/>
          <p:cNvSpPr>
            <a:spLocks noGrp="1"/>
          </p:cNvSpPr>
          <p:nvPr>
            <p:ph type="sldNum" sz="quarter" idx="10"/>
          </p:nvPr>
        </p:nvSpPr>
        <p:spPr/>
        <p:txBody>
          <a:bodyPr/>
          <a:lstStyle/>
          <a:p>
            <a:fld id="{17C0FD89-B6F1-4566-8A7F-53E124F88429}" type="slidenum">
              <a:rPr lang="en-US" smtClean="0"/>
              <a:t>58</a:t>
            </a:fld>
            <a:endParaRPr lang="en-US"/>
          </a:p>
        </p:txBody>
      </p:sp>
    </p:spTree>
    <p:extLst>
      <p:ext uri="{BB962C8B-B14F-4D97-AF65-F5344CB8AC3E}">
        <p14:creationId xmlns:p14="http://schemas.microsoft.com/office/powerpoint/2010/main" val="29589305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Explain what</a:t>
            </a:r>
            <a:r>
              <a:rPr lang="en-US" baseline="0" dirty="0" smtClean="0"/>
              <a:t> this plot is, and that is shows model performance is consistent across multiple trained models, but is quite variable comparing performance on one day vs. another</a:t>
            </a:r>
            <a:endParaRPr lang="en-US" dirty="0"/>
          </a:p>
        </p:txBody>
      </p:sp>
      <p:sp>
        <p:nvSpPr>
          <p:cNvPr id="4" name="Slide Number Placeholder 3"/>
          <p:cNvSpPr>
            <a:spLocks noGrp="1"/>
          </p:cNvSpPr>
          <p:nvPr>
            <p:ph type="sldNum" sz="quarter" idx="10"/>
          </p:nvPr>
        </p:nvSpPr>
        <p:spPr/>
        <p:txBody>
          <a:bodyPr/>
          <a:lstStyle/>
          <a:p>
            <a:fld id="{17C0FD89-B6F1-4566-8A7F-53E124F88429}" type="slidenum">
              <a:rPr lang="en-US" smtClean="0"/>
              <a:t>59</a:t>
            </a:fld>
            <a:endParaRPr lang="en-US"/>
          </a:p>
        </p:txBody>
      </p:sp>
    </p:spTree>
    <p:extLst>
      <p:ext uri="{BB962C8B-B14F-4D97-AF65-F5344CB8AC3E}">
        <p14:creationId xmlns:p14="http://schemas.microsoft.com/office/powerpoint/2010/main" val="11775323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Discuss the idea of this plot and that the trend indicates model performance</a:t>
            </a:r>
            <a:r>
              <a:rPr lang="en-US" baseline="0" dirty="0" smtClean="0"/>
              <a:t> is generally very good during the middle of the day, then poor in the evening.</a:t>
            </a:r>
            <a:endParaRPr lang="en-US" dirty="0"/>
          </a:p>
        </p:txBody>
      </p:sp>
      <p:sp>
        <p:nvSpPr>
          <p:cNvPr id="4" name="Slide Number Placeholder 3"/>
          <p:cNvSpPr>
            <a:spLocks noGrp="1"/>
          </p:cNvSpPr>
          <p:nvPr>
            <p:ph type="sldNum" sz="quarter" idx="10"/>
          </p:nvPr>
        </p:nvSpPr>
        <p:spPr/>
        <p:txBody>
          <a:bodyPr/>
          <a:lstStyle/>
          <a:p>
            <a:fld id="{17C0FD89-B6F1-4566-8A7F-53E124F88429}" type="slidenum">
              <a:rPr lang="en-US" smtClean="0"/>
              <a:t>60</a:t>
            </a:fld>
            <a:endParaRPr lang="en-US"/>
          </a:p>
        </p:txBody>
      </p:sp>
    </p:spTree>
    <p:extLst>
      <p:ext uri="{BB962C8B-B14F-4D97-AF65-F5344CB8AC3E}">
        <p14:creationId xmlns:p14="http://schemas.microsoft.com/office/powerpoint/2010/main" val="8092899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the case of turbulence modeling, machine learning relates local weather conditions</a:t>
            </a:r>
            <a:r>
              <a:rPr lang="en-US" baseline="0" dirty="0" smtClean="0"/>
              <a:t> at time </a:t>
            </a:r>
            <a:r>
              <a:rPr lang="en-US" i="1" baseline="0" dirty="0" smtClean="0"/>
              <a:t>t</a:t>
            </a:r>
            <a:r>
              <a:rPr lang="en-US" i="0" baseline="0" dirty="0" smtClean="0"/>
              <a:t> with turbulence at time </a:t>
            </a:r>
            <a:r>
              <a:rPr lang="en-US" i="1" baseline="0" dirty="0" smtClean="0"/>
              <a:t>t</a:t>
            </a:r>
            <a:r>
              <a:rPr lang="en-US" i="0" baseline="0" dirty="0" smtClean="0"/>
              <a:t>. Discuss how it’s more useful to forecast future turbulence conditions (like how it’s more useful to know when it is going to rain rather than knowing it’s raining right now). Introduce the idea of forecasting future turbulence conditions and how it requires NWP data and introduces weather forecast errors.</a:t>
            </a:r>
            <a:endParaRPr lang="en-US" dirty="0"/>
          </a:p>
        </p:txBody>
      </p:sp>
      <p:sp>
        <p:nvSpPr>
          <p:cNvPr id="4" name="Slide Number Placeholder 3"/>
          <p:cNvSpPr>
            <a:spLocks noGrp="1"/>
          </p:cNvSpPr>
          <p:nvPr>
            <p:ph type="sldNum" sz="quarter" idx="10"/>
          </p:nvPr>
        </p:nvSpPr>
        <p:spPr/>
        <p:txBody>
          <a:bodyPr/>
          <a:lstStyle/>
          <a:p>
            <a:fld id="{17C0FD89-B6F1-4566-8A7F-53E124F88429}" type="slidenum">
              <a:rPr lang="en-US" smtClean="0"/>
              <a:t>4</a:t>
            </a:fld>
            <a:endParaRPr lang="en-US"/>
          </a:p>
        </p:txBody>
      </p:sp>
    </p:spTree>
    <p:extLst>
      <p:ext uri="{BB962C8B-B14F-4D97-AF65-F5344CB8AC3E}">
        <p14:creationId xmlns:p14="http://schemas.microsoft.com/office/powerpoint/2010/main" val="172381451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a:t>
            </a:r>
            <a:r>
              <a:rPr lang="en-US" baseline="0" dirty="0" smtClean="0"/>
              <a:t> all of the test dataset performance, plot forecasted Cn2 vs. measured Cn2 for each forecast timestamp (30 minutes, 1 hour, … 3.5 hours, 4 hours). This can easily be put into backup slides and instead just show the plot that summarizes the RMSE scores</a:t>
            </a:r>
            <a:endParaRPr lang="en-US" dirty="0"/>
          </a:p>
        </p:txBody>
      </p:sp>
      <p:sp>
        <p:nvSpPr>
          <p:cNvPr id="4" name="Slide Number Placeholder 3"/>
          <p:cNvSpPr>
            <a:spLocks noGrp="1"/>
          </p:cNvSpPr>
          <p:nvPr>
            <p:ph type="sldNum" sz="quarter" idx="10"/>
          </p:nvPr>
        </p:nvSpPr>
        <p:spPr/>
        <p:txBody>
          <a:bodyPr/>
          <a:lstStyle/>
          <a:p>
            <a:fld id="{17C0FD89-B6F1-4566-8A7F-53E124F88429}" type="slidenum">
              <a:rPr lang="en-US" smtClean="0"/>
              <a:t>61</a:t>
            </a:fld>
            <a:endParaRPr lang="en-US"/>
          </a:p>
        </p:txBody>
      </p:sp>
    </p:spTree>
    <p:extLst>
      <p:ext uri="{BB962C8B-B14F-4D97-AF65-F5344CB8AC3E}">
        <p14:creationId xmlns:p14="http://schemas.microsoft.com/office/powerpoint/2010/main" val="344787762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discuss that this forecast is being analyzed to understand why the model performs so poorly. Discuss the general idea of this</a:t>
            </a:r>
            <a:r>
              <a:rPr lang="en-US" baseline="0" dirty="0" smtClean="0"/>
              <a:t> plot (using the bullets on the left of the slide). Essentially we see the model performs poorly because even when applied to the train dataset it cannot reach the high and low turbulence cases: i.e., it’s learned a very general forecast at 18:00, so when compared with a very out-of-character neutral event the model error score is bad.</a:t>
            </a:r>
            <a:endParaRPr lang="en-US" dirty="0"/>
          </a:p>
        </p:txBody>
      </p:sp>
      <p:sp>
        <p:nvSpPr>
          <p:cNvPr id="4" name="Slide Number Placeholder 3"/>
          <p:cNvSpPr>
            <a:spLocks noGrp="1"/>
          </p:cNvSpPr>
          <p:nvPr>
            <p:ph type="sldNum" sz="quarter" idx="10"/>
          </p:nvPr>
        </p:nvSpPr>
        <p:spPr/>
        <p:txBody>
          <a:bodyPr/>
          <a:lstStyle/>
          <a:p>
            <a:fld id="{17C0FD89-B6F1-4566-8A7F-53E124F88429}" type="slidenum">
              <a:rPr lang="en-US" smtClean="0"/>
              <a:t>62</a:t>
            </a:fld>
            <a:endParaRPr lang="en-US"/>
          </a:p>
        </p:txBody>
      </p:sp>
    </p:spTree>
    <p:extLst>
      <p:ext uri="{BB962C8B-B14F-4D97-AF65-F5344CB8AC3E}">
        <p14:creationId xmlns:p14="http://schemas.microsoft.com/office/powerpoint/2010/main" val="51566438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forecast is analyzed because it is in the middle of the day where performance is generally good. Again we see the model is bounded to be very narrow, so this highly weather-impacted turbulence event is not captured because the model can’t capture this even when applied to the train dataset.</a:t>
            </a:r>
            <a:endParaRPr lang="en-US" dirty="0"/>
          </a:p>
        </p:txBody>
      </p:sp>
      <p:sp>
        <p:nvSpPr>
          <p:cNvPr id="4" name="Slide Number Placeholder 3"/>
          <p:cNvSpPr>
            <a:spLocks noGrp="1"/>
          </p:cNvSpPr>
          <p:nvPr>
            <p:ph type="sldNum" sz="quarter" idx="10"/>
          </p:nvPr>
        </p:nvSpPr>
        <p:spPr/>
        <p:txBody>
          <a:bodyPr/>
          <a:lstStyle/>
          <a:p>
            <a:fld id="{17C0FD89-B6F1-4566-8A7F-53E124F88429}" type="slidenum">
              <a:rPr lang="en-US" smtClean="0"/>
              <a:t>63</a:t>
            </a:fld>
            <a:endParaRPr lang="en-US"/>
          </a:p>
        </p:txBody>
      </p:sp>
    </p:spTree>
    <p:extLst>
      <p:ext uri="{BB962C8B-B14F-4D97-AF65-F5344CB8AC3E}">
        <p14:creationId xmlns:p14="http://schemas.microsoft.com/office/powerpoint/2010/main" val="285817596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Analyze this test</a:t>
            </a:r>
            <a:r>
              <a:rPr lang="en-US" baseline="0" dirty="0" smtClean="0"/>
              <a:t> forecast because the model performs very well. It’s shown to perform very well because the truth measurements are well within the bounds of the model’s capability, so it captures it well. </a:t>
            </a:r>
            <a:endParaRPr lang="en-US" dirty="0"/>
          </a:p>
        </p:txBody>
      </p:sp>
      <p:sp>
        <p:nvSpPr>
          <p:cNvPr id="4" name="Slide Number Placeholder 3"/>
          <p:cNvSpPr>
            <a:spLocks noGrp="1"/>
          </p:cNvSpPr>
          <p:nvPr>
            <p:ph type="sldNum" sz="quarter" idx="10"/>
          </p:nvPr>
        </p:nvSpPr>
        <p:spPr/>
        <p:txBody>
          <a:bodyPr/>
          <a:lstStyle/>
          <a:p>
            <a:fld id="{17C0FD89-B6F1-4566-8A7F-53E124F88429}" type="slidenum">
              <a:rPr lang="en-US" smtClean="0"/>
              <a:t>64</a:t>
            </a:fld>
            <a:endParaRPr lang="en-US"/>
          </a:p>
        </p:txBody>
      </p:sp>
    </p:spTree>
    <p:extLst>
      <p:ext uri="{BB962C8B-B14F-4D97-AF65-F5344CB8AC3E}">
        <p14:creationId xmlns:p14="http://schemas.microsoft.com/office/powerpoint/2010/main" val="11310079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 the audience read my problem statement, then I describe it. This bypasses</a:t>
            </a:r>
            <a:r>
              <a:rPr lang="en-US" baseline="0" dirty="0" smtClean="0"/>
              <a:t> the need to download and format NWP data.</a:t>
            </a:r>
            <a:endParaRPr lang="en-US" dirty="0"/>
          </a:p>
        </p:txBody>
      </p:sp>
      <p:sp>
        <p:nvSpPr>
          <p:cNvPr id="4" name="Slide Number Placeholder 3"/>
          <p:cNvSpPr>
            <a:spLocks noGrp="1"/>
          </p:cNvSpPr>
          <p:nvPr>
            <p:ph type="sldNum" sz="quarter" idx="10"/>
          </p:nvPr>
        </p:nvSpPr>
        <p:spPr/>
        <p:txBody>
          <a:bodyPr/>
          <a:lstStyle/>
          <a:p>
            <a:fld id="{17C0FD89-B6F1-4566-8A7F-53E124F88429}" type="slidenum">
              <a:rPr lang="en-US" smtClean="0"/>
              <a:t>5</a:t>
            </a:fld>
            <a:endParaRPr lang="en-US"/>
          </a:p>
        </p:txBody>
      </p:sp>
    </p:spTree>
    <p:extLst>
      <p:ext uri="{BB962C8B-B14F-4D97-AF65-F5344CB8AC3E}">
        <p14:creationId xmlns:p14="http://schemas.microsoft.com/office/powerpoint/2010/main" val="4650902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Outline</a:t>
            </a:r>
            <a:r>
              <a:rPr lang="en-US" baseline="0" dirty="0" smtClean="0"/>
              <a:t> topics covered in these slides. By the end of this presentation the audience will know that machine learning can be used to forecast future turbulence conditions from prior measurements.</a:t>
            </a:r>
            <a:endParaRPr lang="en-US" dirty="0"/>
          </a:p>
        </p:txBody>
      </p:sp>
      <p:sp>
        <p:nvSpPr>
          <p:cNvPr id="4" name="Slide Number Placeholder 3"/>
          <p:cNvSpPr>
            <a:spLocks noGrp="1"/>
          </p:cNvSpPr>
          <p:nvPr>
            <p:ph type="sldNum" sz="quarter" idx="10"/>
          </p:nvPr>
        </p:nvSpPr>
        <p:spPr/>
        <p:txBody>
          <a:bodyPr/>
          <a:lstStyle/>
          <a:p>
            <a:fld id="{17C0FD89-B6F1-4566-8A7F-53E124F88429}" type="slidenum">
              <a:rPr lang="en-US" smtClean="0"/>
              <a:t>6</a:t>
            </a:fld>
            <a:endParaRPr lang="en-US"/>
          </a:p>
        </p:txBody>
      </p:sp>
    </p:spTree>
    <p:extLst>
      <p:ext uri="{BB962C8B-B14F-4D97-AF65-F5344CB8AC3E}">
        <p14:creationId xmlns:p14="http://schemas.microsoft.com/office/powerpoint/2010/main" val="9773108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Discuss the basics of machine learning modeling: training and testing</a:t>
            </a:r>
            <a:endParaRPr lang="en-US" dirty="0"/>
          </a:p>
        </p:txBody>
      </p:sp>
      <p:sp>
        <p:nvSpPr>
          <p:cNvPr id="4" name="Slide Number Placeholder 3"/>
          <p:cNvSpPr>
            <a:spLocks noGrp="1"/>
          </p:cNvSpPr>
          <p:nvPr>
            <p:ph type="sldNum" sz="quarter" idx="10"/>
          </p:nvPr>
        </p:nvSpPr>
        <p:spPr/>
        <p:txBody>
          <a:bodyPr/>
          <a:lstStyle/>
          <a:p>
            <a:fld id="{17C0FD89-B6F1-4566-8A7F-53E124F88429}" type="slidenum">
              <a:rPr lang="en-US" smtClean="0"/>
              <a:t>8</a:t>
            </a:fld>
            <a:endParaRPr lang="en-US"/>
          </a:p>
        </p:txBody>
      </p:sp>
    </p:spTree>
    <p:extLst>
      <p:ext uri="{BB962C8B-B14F-4D97-AF65-F5344CB8AC3E}">
        <p14:creationId xmlns:p14="http://schemas.microsoft.com/office/powerpoint/2010/main" val="3095834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Introduce</a:t>
            </a:r>
            <a:r>
              <a:rPr lang="en-US" baseline="0" dirty="0" smtClean="0"/>
              <a:t> that models are defined by their architectures, and that the MLP and RNN are investigated in this thesis.</a:t>
            </a:r>
            <a:endParaRPr lang="en-US" dirty="0"/>
          </a:p>
        </p:txBody>
      </p:sp>
      <p:sp>
        <p:nvSpPr>
          <p:cNvPr id="4" name="Slide Number Placeholder 3"/>
          <p:cNvSpPr>
            <a:spLocks noGrp="1"/>
          </p:cNvSpPr>
          <p:nvPr>
            <p:ph type="sldNum" sz="quarter" idx="10"/>
          </p:nvPr>
        </p:nvSpPr>
        <p:spPr/>
        <p:txBody>
          <a:bodyPr/>
          <a:lstStyle/>
          <a:p>
            <a:fld id="{17C0FD89-B6F1-4566-8A7F-53E124F88429}" type="slidenum">
              <a:rPr lang="en-US" smtClean="0"/>
              <a:t>9</a:t>
            </a:fld>
            <a:endParaRPr lang="en-US"/>
          </a:p>
        </p:txBody>
      </p:sp>
    </p:spTree>
    <p:extLst>
      <p:ext uri="{BB962C8B-B14F-4D97-AF65-F5344CB8AC3E}">
        <p14:creationId xmlns:p14="http://schemas.microsoft.com/office/powerpoint/2010/main" val="30526537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normAutofit/>
          </a:bodyPr>
          <a:lstStyle>
            <a:lvl1pPr algn="ctr">
              <a:defRPr sz="4800"/>
            </a:lvl1pPr>
          </a:lstStyle>
          <a:p>
            <a:r>
              <a:rPr lang="en-US" dirty="0" smtClean="0"/>
              <a:t>Click to edit Master title style</a:t>
            </a:r>
            <a:endParaRPr lang="en-US" dirty="0"/>
          </a:p>
        </p:txBody>
      </p:sp>
      <p:sp>
        <p:nvSpPr>
          <p:cNvPr id="3" name="Subtitle 2"/>
          <p:cNvSpPr>
            <a:spLocks noGrp="1"/>
          </p:cNvSpPr>
          <p:nvPr>
            <p:ph type="subTitle" idx="1"/>
          </p:nvPr>
        </p:nvSpPr>
        <p:spPr>
          <a:xfrm>
            <a:off x="1524000" y="3972974"/>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Click to edit Master subtitle style</a:t>
            </a:r>
            <a:endParaRPr lang="en-US" dirty="0"/>
          </a:p>
        </p:txBody>
      </p:sp>
      <p:sp>
        <p:nvSpPr>
          <p:cNvPr id="4" name="Date Placeholder 3"/>
          <p:cNvSpPr>
            <a:spLocks noGrp="1"/>
          </p:cNvSpPr>
          <p:nvPr>
            <p:ph type="dt" sz="half" idx="10"/>
          </p:nvPr>
        </p:nvSpPr>
        <p:spPr/>
        <p:txBody>
          <a:bodyPr/>
          <a:lstStyle/>
          <a:p>
            <a:fld id="{9D585583-2903-4BB8-B65C-C7DC6DAABBF0}" type="datetime1">
              <a:rPr lang="en-US" smtClean="0"/>
              <a:t>4/19/2021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9880581-6DCB-43E5-A93F-502212690ACB}" type="slidenum">
              <a:rPr lang="en-US" smtClean="0"/>
              <a:t>‹#›</a:t>
            </a:fld>
            <a:endParaRPr lang="en-US"/>
          </a:p>
        </p:txBody>
      </p:sp>
    </p:spTree>
    <p:extLst>
      <p:ext uri="{BB962C8B-B14F-4D97-AF65-F5344CB8AC3E}">
        <p14:creationId xmlns:p14="http://schemas.microsoft.com/office/powerpoint/2010/main" val="12370058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FB2BFBF-DCE1-434B-9CAD-F7414CD76A36}" type="datetime1">
              <a:rPr lang="en-US" smtClean="0"/>
              <a:t>4/19/2021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9880581-6DCB-43E5-A93F-502212690ACB}" type="slidenum">
              <a:rPr lang="en-US" smtClean="0"/>
              <a:pPr/>
              <a:t>‹#›</a:t>
            </a:fld>
            <a:endParaRPr lang="en-US" dirty="0"/>
          </a:p>
        </p:txBody>
      </p:sp>
    </p:spTree>
    <p:extLst>
      <p:ext uri="{BB962C8B-B14F-4D97-AF65-F5344CB8AC3E}">
        <p14:creationId xmlns:p14="http://schemas.microsoft.com/office/powerpoint/2010/main" val="30395421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39"/>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1" y="4589464"/>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5EAD42B-22AB-4AA4-8A2D-4F9F1039D7A8}" type="datetime1">
              <a:rPr lang="en-US" smtClean="0"/>
              <a:t>4/19/2021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9880581-6DCB-43E5-A93F-502212690ACB}" type="slidenum">
              <a:rPr lang="en-US" smtClean="0"/>
              <a:t>‹#›</a:t>
            </a:fld>
            <a:endParaRPr lang="en-US"/>
          </a:p>
        </p:txBody>
      </p:sp>
    </p:spTree>
    <p:extLst>
      <p:ext uri="{BB962C8B-B14F-4D97-AF65-F5344CB8AC3E}">
        <p14:creationId xmlns:p14="http://schemas.microsoft.com/office/powerpoint/2010/main" val="40848405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395712"/>
            <a:ext cx="5181600" cy="478125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395712"/>
            <a:ext cx="5181600" cy="478125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EDEFF695-2C92-4508-8FB8-8DA90CBDEA76}" type="datetime1">
              <a:rPr lang="en-US" smtClean="0"/>
              <a:t>4/19/2021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9880581-6DCB-43E5-A93F-502212690ACB}" type="slidenum">
              <a:rPr lang="en-US" smtClean="0"/>
              <a:t>‹#›</a:t>
            </a:fld>
            <a:endParaRPr lang="en-US"/>
          </a:p>
        </p:txBody>
      </p:sp>
    </p:spTree>
    <p:extLst>
      <p:ext uri="{BB962C8B-B14F-4D97-AF65-F5344CB8AC3E}">
        <p14:creationId xmlns:p14="http://schemas.microsoft.com/office/powerpoint/2010/main" val="8193760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B790FC59-6665-499D-B378-522BACCC6359}" type="datetime1">
              <a:rPr lang="en-US" smtClean="0"/>
              <a:t>4/19/2021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9880581-6DCB-43E5-A93F-502212690ACB}" type="slidenum">
              <a:rPr lang="en-US" smtClean="0"/>
              <a:t>‹#›</a:t>
            </a:fld>
            <a:endParaRPr lang="en-US"/>
          </a:p>
        </p:txBody>
      </p:sp>
    </p:spTree>
    <p:extLst>
      <p:ext uri="{BB962C8B-B14F-4D97-AF65-F5344CB8AC3E}">
        <p14:creationId xmlns:p14="http://schemas.microsoft.com/office/powerpoint/2010/main" val="40120263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E129C1F-C706-477C-AC8A-8C63F03F4F22}" type="datetime1">
              <a:rPr lang="en-US" smtClean="0"/>
              <a:t>4/19/2021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9880581-6DCB-43E5-A93F-502212690ACB}" type="slidenum">
              <a:rPr lang="en-US" smtClean="0"/>
              <a:t>‹#›</a:t>
            </a:fld>
            <a:endParaRPr lang="en-US"/>
          </a:p>
        </p:txBody>
      </p:sp>
    </p:spTree>
    <p:extLst>
      <p:ext uri="{BB962C8B-B14F-4D97-AF65-F5344CB8AC3E}">
        <p14:creationId xmlns:p14="http://schemas.microsoft.com/office/powerpoint/2010/main" val="66034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vmlDrawing" Target="../drawings/vmlDrawing1.vml"/><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oleObject" Target="../embeddings/oleObject1.bin"/></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94238" y="293297"/>
            <a:ext cx="10159562" cy="923027"/>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838200" y="1497455"/>
            <a:ext cx="10515600" cy="4679508"/>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EAF1BF4-75E4-487A-B033-9110F865D941}" type="datetime1">
              <a:rPr lang="en-US" smtClean="0"/>
              <a:t>4/19/2021</a:t>
            </a:fld>
            <a:endParaRPr lang="en-US"/>
          </a:p>
        </p:txBody>
      </p:sp>
      <p:sp>
        <p:nvSpPr>
          <p:cNvPr id="5" name="Footer Placeholder 4"/>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1"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9880581-6DCB-43E5-A93F-502212690ACB}" type="slidenum">
              <a:rPr lang="en-US" smtClean="0"/>
              <a:pPr/>
              <a:t>‹#›</a:t>
            </a:fld>
            <a:endParaRPr lang="en-US" dirty="0"/>
          </a:p>
        </p:txBody>
      </p:sp>
      <p:graphicFrame>
        <p:nvGraphicFramePr>
          <p:cNvPr id="7" name="Object 6"/>
          <p:cNvGraphicFramePr>
            <a:graphicFrameLocks noChangeAspect="1"/>
          </p:cNvGraphicFramePr>
          <p:nvPr userDrawn="1">
            <p:extLst>
              <p:ext uri="{D42A27DB-BD31-4B8C-83A1-F6EECF244321}">
                <p14:modId xmlns:p14="http://schemas.microsoft.com/office/powerpoint/2010/main" val="1323991101"/>
              </p:ext>
            </p:extLst>
          </p:nvPr>
        </p:nvGraphicFramePr>
        <p:xfrm>
          <a:off x="12166" y="12166"/>
          <a:ext cx="1182073" cy="1299054"/>
        </p:xfrm>
        <a:graphic>
          <a:graphicData uri="http://schemas.openxmlformats.org/presentationml/2006/ole">
            <mc:AlternateContent xmlns:mc="http://schemas.openxmlformats.org/markup-compatibility/2006">
              <mc:Choice xmlns:v="urn:schemas-microsoft-com:vml" Requires="v">
                <p:oleObj spid="_x0000_s1275" name="Acrobat Document" r:id="rId9" imgW="1683772" imgH="1851660" progId="AcroExch.Document.DC">
                  <p:embed/>
                </p:oleObj>
              </mc:Choice>
              <mc:Fallback>
                <p:oleObj name="Acrobat Document" r:id="rId9" imgW="1683772" imgH="1851660" progId="AcroExch.Document.DC">
                  <p:embed/>
                  <p:pic>
                    <p:nvPicPr>
                      <p:cNvPr id="0" name=""/>
                      <p:cNvPicPr/>
                      <p:nvPr/>
                    </p:nvPicPr>
                    <p:blipFill>
                      <a:blip r:embed="rId10"/>
                      <a:stretch>
                        <a:fillRect/>
                      </a:stretch>
                    </p:blipFill>
                    <p:spPr>
                      <a:xfrm>
                        <a:off x="12166" y="12166"/>
                        <a:ext cx="1182073" cy="1299054"/>
                      </a:xfrm>
                      <a:prstGeom prst="rect">
                        <a:avLst/>
                      </a:prstGeom>
                    </p:spPr>
                  </p:pic>
                </p:oleObj>
              </mc:Fallback>
            </mc:AlternateContent>
          </a:graphicData>
        </a:graphic>
      </p:graphicFrame>
    </p:spTree>
    <p:extLst>
      <p:ext uri="{BB962C8B-B14F-4D97-AF65-F5344CB8AC3E}">
        <p14:creationId xmlns:p14="http://schemas.microsoft.com/office/powerpoint/2010/main" val="285954269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4" r:id="rId5"/>
    <p:sldLayoutId id="2147483655" r:id="rId6"/>
  </p:sldLayoutIdLst>
  <p:hf hdr="0" ftr="0" dt="0"/>
  <p:txStyles>
    <p:titleStyle>
      <a:lvl1pPr algn="ctr" defTabSz="914400" rtl="0" eaLnBrk="1" latinLnBrk="0" hangingPunct="1">
        <a:lnSpc>
          <a:spcPct val="90000"/>
        </a:lnSpc>
        <a:spcBef>
          <a:spcPct val="0"/>
        </a:spcBef>
        <a:buNone/>
        <a:defRPr sz="4000" b="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1.png"/></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image" Target="../media/image3.jpeg"/><Relationship Id="rId5" Type="http://schemas.openxmlformats.org/officeDocument/2006/relationships/image" Target="../media/image2.jpeg"/><Relationship Id="rId4" Type="http://schemas.openxmlformats.org/officeDocument/2006/relationships/image" Target="../media/image210.png"/></Relationships>
</file>

<file path=ppt/slides/_rels/slide20.xml.rels><?xml version="1.0" encoding="UTF-8" standalone="yes"?>
<Relationships xmlns="http://schemas.openxmlformats.org/package/2006/relationships"><Relationship Id="rId3" Type="http://schemas.openxmlformats.org/officeDocument/2006/relationships/image" Target="../media/image212.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5.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 Id="rId9" Type="http://schemas.openxmlformats.org/officeDocument/2006/relationships/image" Target="../media/image5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0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8" Type="http://schemas.openxmlformats.org/officeDocument/2006/relationships/image" Target="../media/image130.png"/><Relationship Id="rId13" Type="http://schemas.openxmlformats.org/officeDocument/2006/relationships/image" Target="../media/image180.png"/><Relationship Id="rId3" Type="http://schemas.openxmlformats.org/officeDocument/2006/relationships/image" Target="../media/image80.png"/><Relationship Id="rId7" Type="http://schemas.openxmlformats.org/officeDocument/2006/relationships/image" Target="../media/image120.PNG"/><Relationship Id="rId12" Type="http://schemas.openxmlformats.org/officeDocument/2006/relationships/image" Target="../media/image170.png"/><Relationship Id="rId2" Type="http://schemas.openxmlformats.org/officeDocument/2006/relationships/notesSlide" Target="../notesSlides/notesSlide31.xml"/><Relationship Id="rId16" Type="http://schemas.openxmlformats.org/officeDocument/2006/relationships/image" Target="../media/image211.PNG"/><Relationship Id="rId1" Type="http://schemas.openxmlformats.org/officeDocument/2006/relationships/slideLayout" Target="../slideLayouts/slideLayout4.xml"/><Relationship Id="rId6" Type="http://schemas.openxmlformats.org/officeDocument/2006/relationships/image" Target="../media/image110.png"/><Relationship Id="rId11" Type="http://schemas.openxmlformats.org/officeDocument/2006/relationships/image" Target="../media/image160.png"/><Relationship Id="rId5" Type="http://schemas.openxmlformats.org/officeDocument/2006/relationships/image" Target="../media/image100.PNG"/><Relationship Id="rId15" Type="http://schemas.openxmlformats.org/officeDocument/2006/relationships/image" Target="../media/image200.png"/><Relationship Id="rId10" Type="http://schemas.openxmlformats.org/officeDocument/2006/relationships/image" Target="../media/image150.png"/><Relationship Id="rId4" Type="http://schemas.openxmlformats.org/officeDocument/2006/relationships/image" Target="../media/image90.png"/><Relationship Id="rId9" Type="http://schemas.openxmlformats.org/officeDocument/2006/relationships/image" Target="../media/image140.png"/><Relationship Id="rId14" Type="http://schemas.openxmlformats.org/officeDocument/2006/relationships/image" Target="../media/image190.png"/></Relationships>
</file>

<file path=ppt/slides/_rels/slide3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3.xml"/><Relationship Id="rId1" Type="http://schemas.openxmlformats.org/officeDocument/2006/relationships/slideLayout" Target="../slideLayouts/slideLayout4.xml"/><Relationship Id="rId5" Type="http://schemas.openxmlformats.org/officeDocument/2006/relationships/image" Target="../media/image43.PNG"/><Relationship Id="rId4" Type="http://schemas.openxmlformats.org/officeDocument/2006/relationships/image" Target="../media/image42.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60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610.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620.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48.png"/><Relationship Id="rId7" Type="http://schemas.openxmlformats.org/officeDocument/2006/relationships/image" Target="../media/image53.png"/><Relationship Id="rId2" Type="http://schemas.openxmlformats.org/officeDocument/2006/relationships/notesSlide" Target="../notesSlides/notesSlide38.xml"/><Relationship Id="rId1" Type="http://schemas.openxmlformats.org/officeDocument/2006/relationships/slideLayout" Target="../slideLayouts/slideLayout5.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49.png"/><Relationship Id="rId9" Type="http://schemas.openxmlformats.org/officeDocument/2006/relationships/image" Target="../media/image520.png"/></Relationships>
</file>

<file path=ppt/slides/_rels/slide5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80.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5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30.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440.png"/></Relationships>
</file>

<file path=ppt/slides/_rels/slide58.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50.png"/><Relationship Id="rId2" Type="http://schemas.openxmlformats.org/officeDocument/2006/relationships/notesSlide" Target="../notesSlides/notesSlide47.xml"/><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58.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62.png"/><Relationship Id="rId7" Type="http://schemas.openxmlformats.org/officeDocument/2006/relationships/image" Target="../media/image67.png"/><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image" Target="../media/image65.png"/><Relationship Id="rId10" Type="http://schemas.openxmlformats.org/officeDocument/2006/relationships/image" Target="../media/image70.png"/><Relationship Id="rId4" Type="http://schemas.openxmlformats.org/officeDocument/2006/relationships/image" Target="../media/image64.png"/><Relationship Id="rId9" Type="http://schemas.openxmlformats.org/officeDocument/2006/relationships/image" Target="../media/image69.png"/></Relationships>
</file>

<file path=ppt/slides/_rels/slide6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b="0" dirty="0" smtClean="0"/>
              <a:t>Forecasting Atmospheric Turbulence Conditions from Prior Environmental Parameters Using Artificial Neural Networks: An Ensemble Study</a:t>
            </a:r>
            <a:endParaRPr lang="en-US" b="0" dirty="0"/>
          </a:p>
        </p:txBody>
      </p:sp>
      <p:sp>
        <p:nvSpPr>
          <p:cNvPr id="3" name="Subtitle 2"/>
          <p:cNvSpPr>
            <a:spLocks noGrp="1"/>
          </p:cNvSpPr>
          <p:nvPr>
            <p:ph type="subTitle" idx="1"/>
          </p:nvPr>
        </p:nvSpPr>
        <p:spPr/>
        <p:txBody>
          <a:bodyPr/>
          <a:lstStyle/>
          <a:p>
            <a:r>
              <a:rPr lang="en-US" dirty="0" smtClean="0"/>
              <a:t>Mitchell Grose</a:t>
            </a:r>
          </a:p>
          <a:p>
            <a:r>
              <a:rPr lang="en-US" dirty="0" smtClean="0"/>
              <a:t>Advisor: Dr. Edward A. Watson</a:t>
            </a:r>
          </a:p>
          <a:p>
            <a:r>
              <a:rPr lang="en-US" dirty="0" smtClean="0"/>
              <a:t>19 April 2021</a:t>
            </a:r>
            <a:endParaRPr lang="en-US" dirty="0"/>
          </a:p>
        </p:txBody>
      </p:sp>
    </p:spTree>
    <p:extLst>
      <p:ext uri="{BB962C8B-B14F-4D97-AF65-F5344CB8AC3E}">
        <p14:creationId xmlns:p14="http://schemas.microsoft.com/office/powerpoint/2010/main" val="27525514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Model Architectures</a:t>
            </a:r>
            <a:endParaRPr lang="en-US" dirty="0"/>
          </a:p>
        </p:txBody>
      </p:sp>
      <p:sp>
        <p:nvSpPr>
          <p:cNvPr id="7" name="Content Placeholder 6"/>
          <p:cNvSpPr>
            <a:spLocks noGrp="1"/>
          </p:cNvSpPr>
          <p:nvPr>
            <p:ph idx="1"/>
          </p:nvPr>
        </p:nvSpPr>
        <p:spPr/>
        <p:txBody>
          <a:bodyPr>
            <a:normAutofit/>
          </a:bodyPr>
          <a:lstStyle/>
          <a:p>
            <a:r>
              <a:rPr lang="en-US" sz="3200" dirty="0" smtClean="0"/>
              <a:t>Models are defined by their architecture</a:t>
            </a:r>
          </a:p>
          <a:p>
            <a:endParaRPr lang="en-US" sz="3200" dirty="0"/>
          </a:p>
          <a:p>
            <a:r>
              <a:rPr lang="en-US" sz="3200" dirty="0" smtClean="0"/>
              <a:t>The architecture is the </a:t>
            </a:r>
            <a:r>
              <a:rPr lang="en-US" sz="3200" i="1" dirty="0" smtClean="0"/>
              <a:t>type</a:t>
            </a:r>
            <a:r>
              <a:rPr lang="en-US" sz="3200" dirty="0" smtClean="0"/>
              <a:t> of artificial neural network</a:t>
            </a:r>
          </a:p>
          <a:p>
            <a:endParaRPr lang="en-US" sz="3200" dirty="0"/>
          </a:p>
          <a:p>
            <a:r>
              <a:rPr lang="en-US" sz="3200" dirty="0" smtClean="0"/>
              <a:t>The types of architectures investigated are the Multilayer Perceptron and Recurrent Neural Network</a:t>
            </a:r>
          </a:p>
        </p:txBody>
      </p:sp>
      <p:sp>
        <p:nvSpPr>
          <p:cNvPr id="5" name="Slide Number Placeholder 4"/>
          <p:cNvSpPr>
            <a:spLocks noGrp="1"/>
          </p:cNvSpPr>
          <p:nvPr>
            <p:ph type="sldNum" sz="quarter" idx="12"/>
          </p:nvPr>
        </p:nvSpPr>
        <p:spPr/>
        <p:txBody>
          <a:bodyPr/>
          <a:lstStyle/>
          <a:p>
            <a:fld id="{09880581-6DCB-43E5-A93F-502212690ACB}" type="slidenum">
              <a:rPr lang="en-US" smtClean="0"/>
              <a:t>9</a:t>
            </a:fld>
            <a:endParaRPr lang="en-US"/>
          </a:p>
        </p:txBody>
      </p:sp>
    </p:spTree>
    <p:extLst>
      <p:ext uri="{BB962C8B-B14F-4D97-AF65-F5344CB8AC3E}">
        <p14:creationId xmlns:p14="http://schemas.microsoft.com/office/powerpoint/2010/main" val="302952726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Multilayer Perceptron (MLP)</a:t>
            </a:r>
            <a:endParaRPr lang="en-US" dirty="0"/>
          </a:p>
        </p:txBody>
      </p:sp>
      <p:sp>
        <p:nvSpPr>
          <p:cNvPr id="3" name="Content Placeholder 2"/>
          <p:cNvSpPr>
            <a:spLocks noGrp="1"/>
          </p:cNvSpPr>
          <p:nvPr>
            <p:ph sz="half" idx="1"/>
          </p:nvPr>
        </p:nvSpPr>
        <p:spPr/>
        <p:txBody>
          <a:bodyPr>
            <a:normAutofit/>
          </a:bodyPr>
          <a:lstStyle/>
          <a:p>
            <a:endParaRPr lang="en-US" sz="3200" dirty="0" smtClean="0"/>
          </a:p>
          <a:p>
            <a:r>
              <a:rPr lang="en-US" sz="3200" dirty="0" smtClean="0"/>
              <a:t>Example MLP in turbulence modeling</a:t>
            </a:r>
          </a:p>
          <a:p>
            <a:endParaRPr lang="en-US" sz="3200" dirty="0" smtClean="0"/>
          </a:p>
          <a:p>
            <a:r>
              <a:rPr lang="en-US" sz="3200" dirty="0" smtClean="0"/>
              <a:t>Fully-connected because each node in one layer connects with each node in the next layer with a weight</a:t>
            </a:r>
            <a:endParaRPr lang="en-US" sz="3200" dirty="0"/>
          </a:p>
        </p:txBody>
      </p:sp>
      <p:sp>
        <p:nvSpPr>
          <p:cNvPr id="5" name="Slide Number Placeholder 4"/>
          <p:cNvSpPr>
            <a:spLocks noGrp="1"/>
          </p:cNvSpPr>
          <p:nvPr>
            <p:ph type="sldNum" sz="quarter" idx="12"/>
          </p:nvPr>
        </p:nvSpPr>
        <p:spPr/>
        <p:txBody>
          <a:bodyPr/>
          <a:lstStyle/>
          <a:p>
            <a:fld id="{09880581-6DCB-43E5-A93F-502212690ACB}" type="slidenum">
              <a:rPr lang="en-US" smtClean="0"/>
              <a:t>10</a:t>
            </a:fld>
            <a:endParaRPr lang="en-US"/>
          </a:p>
        </p:txBody>
      </p:sp>
      <p:sp>
        <p:nvSpPr>
          <p:cNvPr id="6" name="Oval 5"/>
          <p:cNvSpPr/>
          <p:nvPr/>
        </p:nvSpPr>
        <p:spPr bwMode="auto">
          <a:xfrm>
            <a:off x="8106296" y="2979565"/>
            <a:ext cx="274320" cy="274320"/>
          </a:xfrm>
          <a:prstGeom prst="ellipse">
            <a:avLst/>
          </a:prstGeom>
          <a:solidFill>
            <a:schemeClr val="accent2">
              <a:lumMod val="60000"/>
              <a:lumOff val="40000"/>
            </a:schemeClr>
          </a:solidFill>
          <a:ln w="28575"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90000"/>
              </a:lnSpc>
              <a:spcBef>
                <a:spcPct val="0"/>
              </a:spcBef>
              <a:spcAft>
                <a:spcPct val="0"/>
              </a:spcAft>
              <a:buClrTx/>
              <a:buSzTx/>
              <a:buFontTx/>
              <a:buNone/>
              <a:tabLst/>
            </a:pPr>
            <a:endParaRPr kumimoji="0" lang="en-US" sz="1000" b="0" i="0" u="none" strike="noStrike" cap="none" normalizeH="0" baseline="0" smtClean="0">
              <a:ln>
                <a:noFill/>
              </a:ln>
              <a:solidFill>
                <a:schemeClr val="tx1"/>
              </a:solidFill>
              <a:effectLst/>
              <a:latin typeface="Arial" charset="0"/>
            </a:endParaRPr>
          </a:p>
        </p:txBody>
      </p:sp>
      <p:sp>
        <p:nvSpPr>
          <p:cNvPr id="7" name="Oval 6"/>
          <p:cNvSpPr/>
          <p:nvPr/>
        </p:nvSpPr>
        <p:spPr bwMode="auto">
          <a:xfrm>
            <a:off x="8106296" y="3316161"/>
            <a:ext cx="274320" cy="274320"/>
          </a:xfrm>
          <a:prstGeom prst="ellipse">
            <a:avLst/>
          </a:prstGeom>
          <a:solidFill>
            <a:schemeClr val="accent2">
              <a:lumMod val="60000"/>
              <a:lumOff val="40000"/>
            </a:schemeClr>
          </a:solidFill>
          <a:ln w="28575"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90000"/>
              </a:lnSpc>
              <a:spcBef>
                <a:spcPct val="0"/>
              </a:spcBef>
              <a:spcAft>
                <a:spcPct val="0"/>
              </a:spcAft>
              <a:buClrTx/>
              <a:buSzTx/>
              <a:buFontTx/>
              <a:buNone/>
              <a:tabLst/>
            </a:pPr>
            <a:endParaRPr kumimoji="0" lang="en-US" sz="1000" b="0" i="0" u="none" strike="noStrike" cap="none" normalizeH="0" baseline="0" smtClean="0">
              <a:ln>
                <a:noFill/>
              </a:ln>
              <a:solidFill>
                <a:schemeClr val="tx1"/>
              </a:solidFill>
              <a:effectLst/>
              <a:latin typeface="Arial" charset="0"/>
            </a:endParaRPr>
          </a:p>
        </p:txBody>
      </p:sp>
      <p:sp>
        <p:nvSpPr>
          <p:cNvPr id="8" name="Oval 7"/>
          <p:cNvSpPr/>
          <p:nvPr/>
        </p:nvSpPr>
        <p:spPr bwMode="auto">
          <a:xfrm>
            <a:off x="8106296" y="3652757"/>
            <a:ext cx="274320" cy="274320"/>
          </a:xfrm>
          <a:prstGeom prst="ellipse">
            <a:avLst/>
          </a:prstGeom>
          <a:solidFill>
            <a:schemeClr val="accent2">
              <a:lumMod val="60000"/>
              <a:lumOff val="40000"/>
            </a:schemeClr>
          </a:solidFill>
          <a:ln w="28575"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90000"/>
              </a:lnSpc>
              <a:spcBef>
                <a:spcPct val="0"/>
              </a:spcBef>
              <a:spcAft>
                <a:spcPct val="0"/>
              </a:spcAft>
              <a:buClrTx/>
              <a:buSzTx/>
              <a:buFontTx/>
              <a:buNone/>
              <a:tabLst/>
            </a:pPr>
            <a:endParaRPr kumimoji="0" lang="en-US" sz="1000" b="0" i="0" u="none" strike="noStrike" cap="none" normalizeH="0" baseline="0" smtClean="0">
              <a:ln>
                <a:noFill/>
              </a:ln>
              <a:solidFill>
                <a:schemeClr val="tx1"/>
              </a:solidFill>
              <a:effectLst/>
              <a:latin typeface="Arial" charset="0"/>
            </a:endParaRPr>
          </a:p>
        </p:txBody>
      </p:sp>
      <p:sp>
        <p:nvSpPr>
          <p:cNvPr id="9" name="Oval 8"/>
          <p:cNvSpPr/>
          <p:nvPr/>
        </p:nvSpPr>
        <p:spPr bwMode="auto">
          <a:xfrm>
            <a:off x="8106296" y="3989353"/>
            <a:ext cx="274320" cy="274320"/>
          </a:xfrm>
          <a:prstGeom prst="ellipse">
            <a:avLst/>
          </a:prstGeom>
          <a:solidFill>
            <a:schemeClr val="accent2">
              <a:lumMod val="60000"/>
              <a:lumOff val="40000"/>
            </a:schemeClr>
          </a:solidFill>
          <a:ln w="28575"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90000"/>
              </a:lnSpc>
              <a:spcBef>
                <a:spcPct val="0"/>
              </a:spcBef>
              <a:spcAft>
                <a:spcPct val="0"/>
              </a:spcAft>
              <a:buClrTx/>
              <a:buSzTx/>
              <a:buFontTx/>
              <a:buNone/>
              <a:tabLst/>
            </a:pPr>
            <a:endParaRPr kumimoji="0" lang="en-US" sz="1000" b="0" i="0" u="none" strike="noStrike" cap="none" normalizeH="0" baseline="0" smtClean="0">
              <a:ln>
                <a:noFill/>
              </a:ln>
              <a:solidFill>
                <a:schemeClr val="tx1"/>
              </a:solidFill>
              <a:effectLst/>
              <a:latin typeface="Arial" charset="0"/>
            </a:endParaRPr>
          </a:p>
        </p:txBody>
      </p:sp>
      <p:sp>
        <p:nvSpPr>
          <p:cNvPr id="10" name="Oval 9"/>
          <p:cNvSpPr/>
          <p:nvPr/>
        </p:nvSpPr>
        <p:spPr bwMode="auto">
          <a:xfrm>
            <a:off x="9221733" y="2273140"/>
            <a:ext cx="274320" cy="274320"/>
          </a:xfrm>
          <a:prstGeom prst="ellipse">
            <a:avLst/>
          </a:prstGeom>
          <a:solidFill>
            <a:schemeClr val="accent1">
              <a:lumMod val="75000"/>
            </a:schemeClr>
          </a:solidFill>
          <a:ln w="28575"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90000"/>
              </a:lnSpc>
              <a:spcBef>
                <a:spcPct val="0"/>
              </a:spcBef>
              <a:spcAft>
                <a:spcPct val="0"/>
              </a:spcAft>
              <a:buClrTx/>
              <a:buSzTx/>
              <a:buFontTx/>
              <a:buNone/>
              <a:tabLst/>
            </a:pPr>
            <a:endParaRPr kumimoji="0" lang="en-US" sz="1000" b="0" i="0" u="none" strike="noStrike" cap="none" normalizeH="0" baseline="0" smtClean="0">
              <a:ln>
                <a:noFill/>
              </a:ln>
              <a:solidFill>
                <a:schemeClr val="tx1"/>
              </a:solidFill>
              <a:effectLst/>
              <a:latin typeface="Arial" charset="0"/>
            </a:endParaRPr>
          </a:p>
        </p:txBody>
      </p:sp>
      <p:sp>
        <p:nvSpPr>
          <p:cNvPr id="11" name="Oval 10"/>
          <p:cNvSpPr/>
          <p:nvPr/>
        </p:nvSpPr>
        <p:spPr bwMode="auto">
          <a:xfrm>
            <a:off x="9234724" y="3289911"/>
            <a:ext cx="274320" cy="274320"/>
          </a:xfrm>
          <a:prstGeom prst="ellipse">
            <a:avLst/>
          </a:prstGeom>
          <a:solidFill>
            <a:schemeClr val="accent1">
              <a:lumMod val="75000"/>
            </a:schemeClr>
          </a:solidFill>
          <a:ln w="28575"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90000"/>
              </a:lnSpc>
              <a:spcBef>
                <a:spcPct val="0"/>
              </a:spcBef>
              <a:spcAft>
                <a:spcPct val="0"/>
              </a:spcAft>
              <a:buClrTx/>
              <a:buSzTx/>
              <a:buFontTx/>
              <a:buNone/>
              <a:tabLst/>
            </a:pPr>
            <a:endParaRPr kumimoji="0" lang="en-US" sz="1000" b="0" i="0" u="none" strike="noStrike" cap="none" normalizeH="0" baseline="0" smtClean="0">
              <a:ln>
                <a:noFill/>
              </a:ln>
              <a:solidFill>
                <a:schemeClr val="tx1"/>
              </a:solidFill>
              <a:effectLst/>
              <a:latin typeface="Arial" charset="0"/>
            </a:endParaRPr>
          </a:p>
        </p:txBody>
      </p:sp>
      <p:sp>
        <p:nvSpPr>
          <p:cNvPr id="12" name="Oval 11"/>
          <p:cNvSpPr/>
          <p:nvPr/>
        </p:nvSpPr>
        <p:spPr bwMode="auto">
          <a:xfrm>
            <a:off x="9233635" y="3652457"/>
            <a:ext cx="274320" cy="274320"/>
          </a:xfrm>
          <a:prstGeom prst="ellipse">
            <a:avLst/>
          </a:prstGeom>
          <a:solidFill>
            <a:schemeClr val="accent1">
              <a:lumMod val="75000"/>
            </a:schemeClr>
          </a:solidFill>
          <a:ln w="28575"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90000"/>
              </a:lnSpc>
              <a:spcBef>
                <a:spcPct val="0"/>
              </a:spcBef>
              <a:spcAft>
                <a:spcPct val="0"/>
              </a:spcAft>
              <a:buClrTx/>
              <a:buSzTx/>
              <a:buFontTx/>
              <a:buNone/>
              <a:tabLst/>
            </a:pPr>
            <a:endParaRPr kumimoji="0" lang="en-US" sz="1000" b="0" i="0" u="none" strike="noStrike" cap="none" normalizeH="0" baseline="0" smtClean="0">
              <a:ln>
                <a:noFill/>
              </a:ln>
              <a:solidFill>
                <a:schemeClr val="tx1"/>
              </a:solidFill>
              <a:effectLst/>
              <a:latin typeface="Arial" charset="0"/>
            </a:endParaRPr>
          </a:p>
        </p:txBody>
      </p:sp>
      <p:sp>
        <p:nvSpPr>
          <p:cNvPr id="13" name="Oval 12"/>
          <p:cNvSpPr/>
          <p:nvPr/>
        </p:nvSpPr>
        <p:spPr bwMode="auto">
          <a:xfrm>
            <a:off x="9234433" y="4003004"/>
            <a:ext cx="274320" cy="274320"/>
          </a:xfrm>
          <a:prstGeom prst="ellipse">
            <a:avLst/>
          </a:prstGeom>
          <a:solidFill>
            <a:schemeClr val="accent1">
              <a:lumMod val="75000"/>
            </a:schemeClr>
          </a:solidFill>
          <a:ln w="28575"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90000"/>
              </a:lnSpc>
              <a:spcBef>
                <a:spcPct val="0"/>
              </a:spcBef>
              <a:spcAft>
                <a:spcPct val="0"/>
              </a:spcAft>
              <a:buClrTx/>
              <a:buSzTx/>
              <a:buFontTx/>
              <a:buNone/>
              <a:tabLst/>
            </a:pPr>
            <a:endParaRPr kumimoji="0" lang="en-US" sz="1000" b="0" i="0" u="none" strike="noStrike" cap="none" normalizeH="0" baseline="0" smtClean="0">
              <a:ln>
                <a:noFill/>
              </a:ln>
              <a:solidFill>
                <a:schemeClr val="tx1"/>
              </a:solidFill>
              <a:effectLst/>
              <a:latin typeface="Arial" charset="0"/>
            </a:endParaRPr>
          </a:p>
        </p:txBody>
      </p:sp>
      <p:sp>
        <p:nvSpPr>
          <p:cNvPr id="14" name="Oval 13"/>
          <p:cNvSpPr/>
          <p:nvPr/>
        </p:nvSpPr>
        <p:spPr bwMode="auto">
          <a:xfrm>
            <a:off x="9228421" y="5022588"/>
            <a:ext cx="274320" cy="274320"/>
          </a:xfrm>
          <a:prstGeom prst="ellipse">
            <a:avLst/>
          </a:prstGeom>
          <a:solidFill>
            <a:schemeClr val="accent1">
              <a:lumMod val="75000"/>
            </a:schemeClr>
          </a:solidFill>
          <a:ln w="28575"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90000"/>
              </a:lnSpc>
              <a:spcBef>
                <a:spcPct val="0"/>
              </a:spcBef>
              <a:spcAft>
                <a:spcPct val="0"/>
              </a:spcAft>
              <a:buClrTx/>
              <a:buSzTx/>
              <a:buFontTx/>
              <a:buNone/>
              <a:tabLst/>
            </a:pPr>
            <a:endParaRPr kumimoji="0" lang="en-US" sz="1000" b="0" i="0" u="none" strike="noStrike" cap="none" normalizeH="0" baseline="0" smtClean="0">
              <a:ln>
                <a:noFill/>
              </a:ln>
              <a:solidFill>
                <a:schemeClr val="tx1"/>
              </a:solidFill>
              <a:effectLst/>
              <a:latin typeface="Arial" charset="0"/>
            </a:endParaRPr>
          </a:p>
        </p:txBody>
      </p:sp>
      <p:cxnSp>
        <p:nvCxnSpPr>
          <p:cNvPr id="15" name="Straight Arrow Connector 14"/>
          <p:cNvCxnSpPr>
            <a:stCxn id="6" idx="6"/>
            <a:endCxn id="10" idx="2"/>
          </p:cNvCxnSpPr>
          <p:nvPr/>
        </p:nvCxnSpPr>
        <p:spPr bwMode="auto">
          <a:xfrm flipV="1">
            <a:off x="8380616" y="2410300"/>
            <a:ext cx="841117" cy="706425"/>
          </a:xfrm>
          <a:prstGeom prst="straightConnector1">
            <a:avLst/>
          </a:prstGeom>
          <a:solidFill>
            <a:srgbClr val="00B8FF"/>
          </a:solidFill>
          <a:ln w="12700" cap="flat" cmpd="sng" algn="ctr">
            <a:solidFill>
              <a:schemeClr val="tx1"/>
            </a:solidFill>
            <a:prstDash val="solid"/>
            <a:round/>
            <a:headEnd type="none" w="sm" len="sm"/>
            <a:tailEnd type="triangle"/>
          </a:ln>
          <a:effectLst/>
        </p:spPr>
      </p:cxnSp>
      <p:cxnSp>
        <p:nvCxnSpPr>
          <p:cNvPr id="16" name="Straight Arrow Connector 15"/>
          <p:cNvCxnSpPr>
            <a:stCxn id="7" idx="6"/>
            <a:endCxn id="10" idx="2"/>
          </p:cNvCxnSpPr>
          <p:nvPr/>
        </p:nvCxnSpPr>
        <p:spPr bwMode="auto">
          <a:xfrm flipV="1">
            <a:off x="8380616" y="2410300"/>
            <a:ext cx="841117" cy="1043021"/>
          </a:xfrm>
          <a:prstGeom prst="straightConnector1">
            <a:avLst/>
          </a:prstGeom>
          <a:solidFill>
            <a:srgbClr val="00B8FF"/>
          </a:solidFill>
          <a:ln w="12700" cap="flat" cmpd="sng" algn="ctr">
            <a:solidFill>
              <a:schemeClr val="tx1"/>
            </a:solidFill>
            <a:prstDash val="solid"/>
            <a:round/>
            <a:headEnd type="none" w="sm" len="sm"/>
            <a:tailEnd type="triangle"/>
          </a:ln>
          <a:effectLst/>
        </p:spPr>
      </p:cxnSp>
      <p:cxnSp>
        <p:nvCxnSpPr>
          <p:cNvPr id="17" name="Straight Arrow Connector 16"/>
          <p:cNvCxnSpPr>
            <a:stCxn id="8" idx="6"/>
            <a:endCxn id="10" idx="2"/>
          </p:cNvCxnSpPr>
          <p:nvPr/>
        </p:nvCxnSpPr>
        <p:spPr bwMode="auto">
          <a:xfrm flipV="1">
            <a:off x="8380616" y="2410300"/>
            <a:ext cx="841117" cy="1379617"/>
          </a:xfrm>
          <a:prstGeom prst="straightConnector1">
            <a:avLst/>
          </a:prstGeom>
          <a:solidFill>
            <a:srgbClr val="00B8FF"/>
          </a:solidFill>
          <a:ln w="12700" cap="flat" cmpd="sng" algn="ctr">
            <a:solidFill>
              <a:schemeClr val="tx1"/>
            </a:solidFill>
            <a:prstDash val="solid"/>
            <a:round/>
            <a:headEnd type="none" w="sm" len="sm"/>
            <a:tailEnd type="triangle"/>
          </a:ln>
          <a:effectLst/>
        </p:spPr>
      </p:cxnSp>
      <p:cxnSp>
        <p:nvCxnSpPr>
          <p:cNvPr id="18" name="Straight Arrow Connector 17"/>
          <p:cNvCxnSpPr>
            <a:stCxn id="9" idx="6"/>
            <a:endCxn id="10" idx="2"/>
          </p:cNvCxnSpPr>
          <p:nvPr/>
        </p:nvCxnSpPr>
        <p:spPr bwMode="auto">
          <a:xfrm flipV="1">
            <a:off x="8380616" y="2410300"/>
            <a:ext cx="841117" cy="1716213"/>
          </a:xfrm>
          <a:prstGeom prst="straightConnector1">
            <a:avLst/>
          </a:prstGeom>
          <a:solidFill>
            <a:srgbClr val="00B8FF"/>
          </a:solidFill>
          <a:ln w="12700" cap="flat" cmpd="sng" algn="ctr">
            <a:solidFill>
              <a:schemeClr val="tx1"/>
            </a:solidFill>
            <a:prstDash val="solid"/>
            <a:round/>
            <a:headEnd type="none" w="sm" len="sm"/>
            <a:tailEnd type="triangle"/>
          </a:ln>
          <a:effectLst/>
        </p:spPr>
      </p:cxnSp>
      <p:cxnSp>
        <p:nvCxnSpPr>
          <p:cNvPr id="19" name="Straight Arrow Connector 18"/>
          <p:cNvCxnSpPr>
            <a:stCxn id="6" idx="6"/>
            <a:endCxn id="11" idx="2"/>
          </p:cNvCxnSpPr>
          <p:nvPr/>
        </p:nvCxnSpPr>
        <p:spPr bwMode="auto">
          <a:xfrm>
            <a:off x="8380616" y="3116725"/>
            <a:ext cx="854108" cy="310346"/>
          </a:xfrm>
          <a:prstGeom prst="straightConnector1">
            <a:avLst/>
          </a:prstGeom>
          <a:solidFill>
            <a:srgbClr val="00B8FF"/>
          </a:solidFill>
          <a:ln w="12700" cap="flat" cmpd="sng" algn="ctr">
            <a:solidFill>
              <a:schemeClr val="tx1"/>
            </a:solidFill>
            <a:prstDash val="solid"/>
            <a:round/>
            <a:headEnd type="none" w="sm" len="sm"/>
            <a:tailEnd type="triangle"/>
          </a:ln>
          <a:effectLst/>
        </p:spPr>
      </p:cxnSp>
      <p:cxnSp>
        <p:nvCxnSpPr>
          <p:cNvPr id="20" name="Straight Arrow Connector 19"/>
          <p:cNvCxnSpPr>
            <a:stCxn id="7" idx="6"/>
            <a:endCxn id="11" idx="2"/>
          </p:cNvCxnSpPr>
          <p:nvPr/>
        </p:nvCxnSpPr>
        <p:spPr bwMode="auto">
          <a:xfrm flipV="1">
            <a:off x="8380616" y="3427071"/>
            <a:ext cx="854108" cy="26250"/>
          </a:xfrm>
          <a:prstGeom prst="straightConnector1">
            <a:avLst/>
          </a:prstGeom>
          <a:solidFill>
            <a:srgbClr val="00B8FF"/>
          </a:solidFill>
          <a:ln w="12700" cap="flat" cmpd="sng" algn="ctr">
            <a:solidFill>
              <a:schemeClr val="tx1"/>
            </a:solidFill>
            <a:prstDash val="solid"/>
            <a:round/>
            <a:headEnd type="none" w="sm" len="sm"/>
            <a:tailEnd type="triangle"/>
          </a:ln>
          <a:effectLst/>
        </p:spPr>
      </p:cxnSp>
      <p:cxnSp>
        <p:nvCxnSpPr>
          <p:cNvPr id="21" name="Straight Arrow Connector 20"/>
          <p:cNvCxnSpPr>
            <a:stCxn id="8" idx="6"/>
            <a:endCxn id="11" idx="2"/>
          </p:cNvCxnSpPr>
          <p:nvPr/>
        </p:nvCxnSpPr>
        <p:spPr bwMode="auto">
          <a:xfrm flipV="1">
            <a:off x="8380616" y="3427071"/>
            <a:ext cx="854108" cy="362846"/>
          </a:xfrm>
          <a:prstGeom prst="straightConnector1">
            <a:avLst/>
          </a:prstGeom>
          <a:solidFill>
            <a:srgbClr val="00B8FF"/>
          </a:solidFill>
          <a:ln w="12700" cap="flat" cmpd="sng" algn="ctr">
            <a:solidFill>
              <a:schemeClr val="tx1"/>
            </a:solidFill>
            <a:prstDash val="solid"/>
            <a:round/>
            <a:headEnd type="none" w="sm" len="sm"/>
            <a:tailEnd type="triangle"/>
          </a:ln>
          <a:effectLst/>
        </p:spPr>
      </p:cxnSp>
      <p:cxnSp>
        <p:nvCxnSpPr>
          <p:cNvPr id="22" name="Straight Arrow Connector 21"/>
          <p:cNvCxnSpPr>
            <a:stCxn id="9" idx="6"/>
            <a:endCxn id="11" idx="2"/>
          </p:cNvCxnSpPr>
          <p:nvPr/>
        </p:nvCxnSpPr>
        <p:spPr bwMode="auto">
          <a:xfrm flipV="1">
            <a:off x="8380616" y="3427071"/>
            <a:ext cx="854108" cy="699442"/>
          </a:xfrm>
          <a:prstGeom prst="straightConnector1">
            <a:avLst/>
          </a:prstGeom>
          <a:solidFill>
            <a:srgbClr val="00B8FF"/>
          </a:solidFill>
          <a:ln w="12700" cap="flat" cmpd="sng" algn="ctr">
            <a:solidFill>
              <a:schemeClr val="tx1"/>
            </a:solidFill>
            <a:prstDash val="solid"/>
            <a:round/>
            <a:headEnd type="none" w="sm" len="sm"/>
            <a:tailEnd type="triangle"/>
          </a:ln>
          <a:effectLst/>
        </p:spPr>
      </p:cxnSp>
      <p:cxnSp>
        <p:nvCxnSpPr>
          <p:cNvPr id="23" name="Straight Arrow Connector 22"/>
          <p:cNvCxnSpPr>
            <a:stCxn id="6" idx="6"/>
            <a:endCxn id="12" idx="2"/>
          </p:cNvCxnSpPr>
          <p:nvPr/>
        </p:nvCxnSpPr>
        <p:spPr bwMode="auto">
          <a:xfrm>
            <a:off x="8380616" y="3116725"/>
            <a:ext cx="853019" cy="672892"/>
          </a:xfrm>
          <a:prstGeom prst="straightConnector1">
            <a:avLst/>
          </a:prstGeom>
          <a:solidFill>
            <a:srgbClr val="00B8FF"/>
          </a:solidFill>
          <a:ln w="12700" cap="flat" cmpd="sng" algn="ctr">
            <a:solidFill>
              <a:schemeClr val="tx1"/>
            </a:solidFill>
            <a:prstDash val="solid"/>
            <a:round/>
            <a:headEnd type="none" w="sm" len="sm"/>
            <a:tailEnd type="triangle"/>
          </a:ln>
          <a:effectLst/>
        </p:spPr>
      </p:cxnSp>
      <p:cxnSp>
        <p:nvCxnSpPr>
          <p:cNvPr id="24" name="Straight Arrow Connector 23"/>
          <p:cNvCxnSpPr>
            <a:stCxn id="6" idx="6"/>
            <a:endCxn id="13" idx="2"/>
          </p:cNvCxnSpPr>
          <p:nvPr/>
        </p:nvCxnSpPr>
        <p:spPr bwMode="auto">
          <a:xfrm>
            <a:off x="8380616" y="3116725"/>
            <a:ext cx="853817" cy="1023439"/>
          </a:xfrm>
          <a:prstGeom prst="straightConnector1">
            <a:avLst/>
          </a:prstGeom>
          <a:solidFill>
            <a:srgbClr val="00B8FF"/>
          </a:solidFill>
          <a:ln w="12700" cap="flat" cmpd="sng" algn="ctr">
            <a:solidFill>
              <a:schemeClr val="tx1"/>
            </a:solidFill>
            <a:prstDash val="solid"/>
            <a:round/>
            <a:headEnd type="none" w="sm" len="sm"/>
            <a:tailEnd type="triangle"/>
          </a:ln>
          <a:effectLst/>
        </p:spPr>
      </p:cxnSp>
      <p:cxnSp>
        <p:nvCxnSpPr>
          <p:cNvPr id="25" name="Straight Arrow Connector 24"/>
          <p:cNvCxnSpPr>
            <a:stCxn id="6" idx="6"/>
            <a:endCxn id="14" idx="2"/>
          </p:cNvCxnSpPr>
          <p:nvPr/>
        </p:nvCxnSpPr>
        <p:spPr bwMode="auto">
          <a:xfrm>
            <a:off x="8380616" y="3116725"/>
            <a:ext cx="847805" cy="2043023"/>
          </a:xfrm>
          <a:prstGeom prst="straightConnector1">
            <a:avLst/>
          </a:prstGeom>
          <a:solidFill>
            <a:srgbClr val="00B8FF"/>
          </a:solidFill>
          <a:ln w="12700" cap="flat" cmpd="sng" algn="ctr">
            <a:solidFill>
              <a:schemeClr val="tx1"/>
            </a:solidFill>
            <a:prstDash val="solid"/>
            <a:round/>
            <a:headEnd type="none" w="sm" len="sm"/>
            <a:tailEnd type="triangle"/>
          </a:ln>
          <a:effectLst/>
        </p:spPr>
      </p:cxnSp>
      <p:cxnSp>
        <p:nvCxnSpPr>
          <p:cNvPr id="26" name="Straight Arrow Connector 25"/>
          <p:cNvCxnSpPr>
            <a:stCxn id="7" idx="6"/>
            <a:endCxn id="12" idx="2"/>
          </p:cNvCxnSpPr>
          <p:nvPr/>
        </p:nvCxnSpPr>
        <p:spPr bwMode="auto">
          <a:xfrm>
            <a:off x="8380616" y="3453321"/>
            <a:ext cx="853019" cy="336296"/>
          </a:xfrm>
          <a:prstGeom prst="straightConnector1">
            <a:avLst/>
          </a:prstGeom>
          <a:solidFill>
            <a:srgbClr val="00B8FF"/>
          </a:solidFill>
          <a:ln w="12700" cap="flat" cmpd="sng" algn="ctr">
            <a:solidFill>
              <a:schemeClr val="tx1"/>
            </a:solidFill>
            <a:prstDash val="solid"/>
            <a:round/>
            <a:headEnd type="none" w="sm" len="sm"/>
            <a:tailEnd type="triangle"/>
          </a:ln>
          <a:effectLst/>
        </p:spPr>
      </p:cxnSp>
      <p:cxnSp>
        <p:nvCxnSpPr>
          <p:cNvPr id="27" name="Straight Arrow Connector 26"/>
          <p:cNvCxnSpPr>
            <a:stCxn id="8" idx="6"/>
            <a:endCxn id="12" idx="2"/>
          </p:cNvCxnSpPr>
          <p:nvPr/>
        </p:nvCxnSpPr>
        <p:spPr bwMode="auto">
          <a:xfrm flipV="1">
            <a:off x="8380616" y="3789617"/>
            <a:ext cx="853019" cy="300"/>
          </a:xfrm>
          <a:prstGeom prst="straightConnector1">
            <a:avLst/>
          </a:prstGeom>
          <a:solidFill>
            <a:srgbClr val="00B8FF"/>
          </a:solidFill>
          <a:ln w="12700" cap="flat" cmpd="sng" algn="ctr">
            <a:solidFill>
              <a:schemeClr val="tx1"/>
            </a:solidFill>
            <a:prstDash val="solid"/>
            <a:round/>
            <a:headEnd type="none" w="sm" len="sm"/>
            <a:tailEnd type="triangle"/>
          </a:ln>
          <a:effectLst/>
        </p:spPr>
      </p:cxnSp>
      <p:cxnSp>
        <p:nvCxnSpPr>
          <p:cNvPr id="28" name="Straight Arrow Connector 27"/>
          <p:cNvCxnSpPr>
            <a:stCxn id="9" idx="6"/>
            <a:endCxn id="12" idx="2"/>
          </p:cNvCxnSpPr>
          <p:nvPr/>
        </p:nvCxnSpPr>
        <p:spPr bwMode="auto">
          <a:xfrm flipV="1">
            <a:off x="8380616" y="3789617"/>
            <a:ext cx="853019" cy="336896"/>
          </a:xfrm>
          <a:prstGeom prst="straightConnector1">
            <a:avLst/>
          </a:prstGeom>
          <a:solidFill>
            <a:srgbClr val="00B8FF"/>
          </a:solidFill>
          <a:ln w="12700" cap="flat" cmpd="sng" algn="ctr">
            <a:solidFill>
              <a:schemeClr val="tx1"/>
            </a:solidFill>
            <a:prstDash val="solid"/>
            <a:round/>
            <a:headEnd type="none" w="sm" len="sm"/>
            <a:tailEnd type="triangle"/>
          </a:ln>
          <a:effectLst/>
        </p:spPr>
      </p:cxnSp>
      <p:cxnSp>
        <p:nvCxnSpPr>
          <p:cNvPr id="29" name="Straight Arrow Connector 28"/>
          <p:cNvCxnSpPr>
            <a:stCxn id="7" idx="6"/>
            <a:endCxn id="13" idx="2"/>
          </p:cNvCxnSpPr>
          <p:nvPr/>
        </p:nvCxnSpPr>
        <p:spPr bwMode="auto">
          <a:xfrm>
            <a:off x="8380616" y="3453321"/>
            <a:ext cx="853817" cy="686843"/>
          </a:xfrm>
          <a:prstGeom prst="straightConnector1">
            <a:avLst/>
          </a:prstGeom>
          <a:solidFill>
            <a:srgbClr val="00B8FF"/>
          </a:solidFill>
          <a:ln w="12700" cap="flat" cmpd="sng" algn="ctr">
            <a:solidFill>
              <a:schemeClr val="tx1"/>
            </a:solidFill>
            <a:prstDash val="solid"/>
            <a:round/>
            <a:headEnd type="none" w="sm" len="sm"/>
            <a:tailEnd type="triangle"/>
          </a:ln>
          <a:effectLst/>
        </p:spPr>
      </p:cxnSp>
      <p:cxnSp>
        <p:nvCxnSpPr>
          <p:cNvPr id="30" name="Straight Arrow Connector 29"/>
          <p:cNvCxnSpPr>
            <a:stCxn id="8" idx="6"/>
            <a:endCxn id="13" idx="2"/>
          </p:cNvCxnSpPr>
          <p:nvPr/>
        </p:nvCxnSpPr>
        <p:spPr bwMode="auto">
          <a:xfrm>
            <a:off x="8380616" y="3789917"/>
            <a:ext cx="853817" cy="350247"/>
          </a:xfrm>
          <a:prstGeom prst="straightConnector1">
            <a:avLst/>
          </a:prstGeom>
          <a:solidFill>
            <a:srgbClr val="00B8FF"/>
          </a:solidFill>
          <a:ln w="12700" cap="flat" cmpd="sng" algn="ctr">
            <a:solidFill>
              <a:schemeClr val="tx1"/>
            </a:solidFill>
            <a:prstDash val="solid"/>
            <a:round/>
            <a:headEnd type="none" w="sm" len="sm"/>
            <a:tailEnd type="triangle"/>
          </a:ln>
          <a:effectLst/>
        </p:spPr>
      </p:cxnSp>
      <p:cxnSp>
        <p:nvCxnSpPr>
          <p:cNvPr id="31" name="Straight Arrow Connector 30"/>
          <p:cNvCxnSpPr>
            <a:stCxn id="9" idx="6"/>
            <a:endCxn id="13" idx="2"/>
          </p:cNvCxnSpPr>
          <p:nvPr/>
        </p:nvCxnSpPr>
        <p:spPr bwMode="auto">
          <a:xfrm>
            <a:off x="8380616" y="4126513"/>
            <a:ext cx="853817" cy="13651"/>
          </a:xfrm>
          <a:prstGeom prst="straightConnector1">
            <a:avLst/>
          </a:prstGeom>
          <a:solidFill>
            <a:srgbClr val="00B8FF"/>
          </a:solidFill>
          <a:ln w="12700" cap="flat" cmpd="sng" algn="ctr">
            <a:solidFill>
              <a:schemeClr val="tx1"/>
            </a:solidFill>
            <a:prstDash val="solid"/>
            <a:round/>
            <a:headEnd type="none" w="sm" len="sm"/>
            <a:tailEnd type="triangle"/>
          </a:ln>
          <a:effectLst/>
        </p:spPr>
      </p:cxnSp>
      <p:cxnSp>
        <p:nvCxnSpPr>
          <p:cNvPr id="32" name="Straight Arrow Connector 31"/>
          <p:cNvCxnSpPr>
            <a:stCxn id="7" idx="6"/>
            <a:endCxn id="14" idx="2"/>
          </p:cNvCxnSpPr>
          <p:nvPr/>
        </p:nvCxnSpPr>
        <p:spPr bwMode="auto">
          <a:xfrm>
            <a:off x="8380616" y="3453321"/>
            <a:ext cx="847805" cy="1706427"/>
          </a:xfrm>
          <a:prstGeom prst="straightConnector1">
            <a:avLst/>
          </a:prstGeom>
          <a:solidFill>
            <a:srgbClr val="00B8FF"/>
          </a:solidFill>
          <a:ln w="12700" cap="flat" cmpd="sng" algn="ctr">
            <a:solidFill>
              <a:schemeClr val="tx1"/>
            </a:solidFill>
            <a:prstDash val="solid"/>
            <a:round/>
            <a:headEnd type="none" w="sm" len="sm"/>
            <a:tailEnd type="triangle"/>
          </a:ln>
          <a:effectLst/>
        </p:spPr>
      </p:cxnSp>
      <p:cxnSp>
        <p:nvCxnSpPr>
          <p:cNvPr id="33" name="Straight Arrow Connector 32"/>
          <p:cNvCxnSpPr>
            <a:stCxn id="8" idx="6"/>
            <a:endCxn id="14" idx="2"/>
          </p:cNvCxnSpPr>
          <p:nvPr/>
        </p:nvCxnSpPr>
        <p:spPr bwMode="auto">
          <a:xfrm>
            <a:off x="8380616" y="3789917"/>
            <a:ext cx="847805" cy="1369831"/>
          </a:xfrm>
          <a:prstGeom prst="straightConnector1">
            <a:avLst/>
          </a:prstGeom>
          <a:solidFill>
            <a:srgbClr val="00B8FF"/>
          </a:solidFill>
          <a:ln w="12700" cap="flat" cmpd="sng" algn="ctr">
            <a:solidFill>
              <a:schemeClr val="tx1"/>
            </a:solidFill>
            <a:prstDash val="solid"/>
            <a:round/>
            <a:headEnd type="none" w="sm" len="sm"/>
            <a:tailEnd type="triangle"/>
          </a:ln>
          <a:effectLst/>
        </p:spPr>
      </p:cxnSp>
      <p:cxnSp>
        <p:nvCxnSpPr>
          <p:cNvPr id="34" name="Straight Arrow Connector 33"/>
          <p:cNvCxnSpPr>
            <a:stCxn id="9" idx="6"/>
            <a:endCxn id="14" idx="2"/>
          </p:cNvCxnSpPr>
          <p:nvPr/>
        </p:nvCxnSpPr>
        <p:spPr bwMode="auto">
          <a:xfrm>
            <a:off x="8380616" y="4126513"/>
            <a:ext cx="847805" cy="1033235"/>
          </a:xfrm>
          <a:prstGeom prst="straightConnector1">
            <a:avLst/>
          </a:prstGeom>
          <a:solidFill>
            <a:srgbClr val="00B8FF"/>
          </a:solidFill>
          <a:ln w="12700" cap="flat" cmpd="sng" algn="ctr">
            <a:solidFill>
              <a:schemeClr val="tx1"/>
            </a:solidFill>
            <a:prstDash val="solid"/>
            <a:round/>
            <a:headEnd type="none" w="sm" len="sm"/>
            <a:tailEnd type="triangle"/>
          </a:ln>
          <a:effectLst/>
        </p:spPr>
      </p:cxnSp>
      <p:sp>
        <p:nvSpPr>
          <p:cNvPr id="35" name="TextBox 34"/>
          <p:cNvSpPr txBox="1"/>
          <p:nvPr/>
        </p:nvSpPr>
        <p:spPr>
          <a:xfrm>
            <a:off x="7799812" y="2317657"/>
            <a:ext cx="888086" cy="646331"/>
          </a:xfrm>
          <a:prstGeom prst="rect">
            <a:avLst/>
          </a:prstGeom>
          <a:noFill/>
        </p:spPr>
        <p:txBody>
          <a:bodyPr wrap="square" rtlCol="0">
            <a:spAutoFit/>
          </a:bodyPr>
          <a:lstStyle/>
          <a:p>
            <a:pPr algn="ctr"/>
            <a:r>
              <a:rPr lang="en-US" sz="1200" b="1" u="sng" dirty="0"/>
              <a:t>5</a:t>
            </a:r>
            <a:r>
              <a:rPr lang="en-US" sz="1200" b="1" u="sng" dirty="0" smtClean="0"/>
              <a:t>-Node Input Layer</a:t>
            </a:r>
            <a:endParaRPr lang="en-US" sz="1200" b="1" u="sng" dirty="0"/>
          </a:p>
        </p:txBody>
      </p:sp>
      <p:sp>
        <p:nvSpPr>
          <p:cNvPr id="36" name="TextBox 35"/>
          <p:cNvSpPr txBox="1"/>
          <p:nvPr/>
        </p:nvSpPr>
        <p:spPr>
          <a:xfrm>
            <a:off x="8826523" y="1814101"/>
            <a:ext cx="1045638" cy="461665"/>
          </a:xfrm>
          <a:prstGeom prst="rect">
            <a:avLst/>
          </a:prstGeom>
          <a:noFill/>
        </p:spPr>
        <p:txBody>
          <a:bodyPr wrap="square" rtlCol="0">
            <a:spAutoFit/>
          </a:bodyPr>
          <a:lstStyle/>
          <a:p>
            <a:pPr algn="ctr"/>
            <a:r>
              <a:rPr lang="en-US" sz="1200" b="1" u="sng" dirty="0"/>
              <a:t>N</a:t>
            </a:r>
            <a:r>
              <a:rPr lang="en-US" sz="1200" b="1" u="sng" dirty="0" smtClean="0"/>
              <a:t>-Node Hidden Layer</a:t>
            </a:r>
            <a:endParaRPr lang="en-US" sz="1200" b="1" u="sng" dirty="0"/>
          </a:p>
        </p:txBody>
      </p:sp>
      <p:sp>
        <p:nvSpPr>
          <p:cNvPr id="37" name="TextBox 36"/>
          <p:cNvSpPr txBox="1"/>
          <p:nvPr/>
        </p:nvSpPr>
        <p:spPr>
          <a:xfrm>
            <a:off x="9210121" y="4298154"/>
            <a:ext cx="323283" cy="646331"/>
          </a:xfrm>
          <a:prstGeom prst="rect">
            <a:avLst/>
          </a:prstGeom>
          <a:noFill/>
        </p:spPr>
        <p:txBody>
          <a:bodyPr wrap="square" rtlCol="0">
            <a:spAutoFit/>
          </a:bodyPr>
          <a:lstStyle/>
          <a:p>
            <a:pPr algn="ctr"/>
            <a:r>
              <a:rPr lang="en-US" sz="1200" b="1" dirty="0" smtClean="0"/>
              <a:t>.</a:t>
            </a:r>
          </a:p>
          <a:p>
            <a:pPr algn="ctr"/>
            <a:r>
              <a:rPr lang="en-US" sz="1200" b="1" dirty="0" smtClean="0"/>
              <a:t>.</a:t>
            </a:r>
          </a:p>
          <a:p>
            <a:pPr algn="ctr"/>
            <a:r>
              <a:rPr lang="en-US" sz="1200" b="1" dirty="0"/>
              <a:t>.</a:t>
            </a:r>
          </a:p>
        </p:txBody>
      </p:sp>
      <p:sp>
        <p:nvSpPr>
          <p:cNvPr id="38" name="TextBox 37"/>
          <p:cNvSpPr txBox="1"/>
          <p:nvPr/>
        </p:nvSpPr>
        <p:spPr>
          <a:xfrm>
            <a:off x="6774081" y="2976886"/>
            <a:ext cx="1303933" cy="276999"/>
          </a:xfrm>
          <a:prstGeom prst="rect">
            <a:avLst/>
          </a:prstGeom>
          <a:noFill/>
        </p:spPr>
        <p:txBody>
          <a:bodyPr wrap="square" rtlCol="0">
            <a:spAutoFit/>
          </a:bodyPr>
          <a:lstStyle/>
          <a:p>
            <a:pPr algn="r"/>
            <a:r>
              <a:rPr lang="en-US" sz="1200" b="1" dirty="0" smtClean="0"/>
              <a:t>Temperature </a:t>
            </a:r>
            <a:r>
              <a:rPr lang="en-US" sz="1200" b="1" dirty="0"/>
              <a:t>[</a:t>
            </a:r>
            <a:r>
              <a:rPr lang="en-US" sz="1200" b="1" dirty="0" smtClean="0"/>
              <a:t>K]</a:t>
            </a:r>
            <a:endParaRPr lang="en-US" sz="1200" b="1" dirty="0"/>
          </a:p>
        </p:txBody>
      </p:sp>
      <p:sp>
        <p:nvSpPr>
          <p:cNvPr id="39" name="TextBox 38"/>
          <p:cNvSpPr txBox="1"/>
          <p:nvPr/>
        </p:nvSpPr>
        <p:spPr>
          <a:xfrm>
            <a:off x="7051784" y="3318795"/>
            <a:ext cx="1026230" cy="276999"/>
          </a:xfrm>
          <a:prstGeom prst="rect">
            <a:avLst/>
          </a:prstGeom>
          <a:noFill/>
        </p:spPr>
        <p:txBody>
          <a:bodyPr wrap="square" rtlCol="0">
            <a:spAutoFit/>
          </a:bodyPr>
          <a:lstStyle/>
          <a:p>
            <a:pPr algn="r"/>
            <a:r>
              <a:rPr lang="en-US" sz="1200" b="1" dirty="0" smtClean="0"/>
              <a:t>Pressure </a:t>
            </a:r>
            <a:r>
              <a:rPr lang="en-US" sz="1200" b="1" dirty="0"/>
              <a:t>[</a:t>
            </a:r>
            <a:r>
              <a:rPr lang="en-US" sz="1200" b="1" dirty="0" smtClean="0"/>
              <a:t>Pa]</a:t>
            </a:r>
            <a:endParaRPr lang="en-US" sz="1200" b="1" dirty="0"/>
          </a:p>
        </p:txBody>
      </p:sp>
      <p:sp>
        <p:nvSpPr>
          <p:cNvPr id="40" name="TextBox 39"/>
          <p:cNvSpPr txBox="1"/>
          <p:nvPr/>
        </p:nvSpPr>
        <p:spPr>
          <a:xfrm>
            <a:off x="6327499" y="3652757"/>
            <a:ext cx="1766895" cy="276999"/>
          </a:xfrm>
          <a:prstGeom prst="rect">
            <a:avLst/>
          </a:prstGeom>
          <a:noFill/>
        </p:spPr>
        <p:txBody>
          <a:bodyPr wrap="square" rtlCol="0">
            <a:spAutoFit/>
          </a:bodyPr>
          <a:lstStyle/>
          <a:p>
            <a:pPr algn="r"/>
            <a:r>
              <a:rPr lang="en-US" sz="1200" b="1" dirty="0" smtClean="0"/>
              <a:t>Relative Humidity </a:t>
            </a:r>
            <a:r>
              <a:rPr lang="en-US" sz="1200" b="1" dirty="0"/>
              <a:t>[</a:t>
            </a:r>
            <a:r>
              <a:rPr lang="en-US" sz="1200" b="1" dirty="0" smtClean="0"/>
              <a:t>%]</a:t>
            </a:r>
            <a:endParaRPr lang="en-US" sz="1200" b="1" dirty="0"/>
          </a:p>
        </p:txBody>
      </p:sp>
      <p:sp>
        <p:nvSpPr>
          <p:cNvPr id="41" name="TextBox 40"/>
          <p:cNvSpPr txBox="1"/>
          <p:nvPr/>
        </p:nvSpPr>
        <p:spPr>
          <a:xfrm>
            <a:off x="6213252" y="4002400"/>
            <a:ext cx="1893044" cy="276999"/>
          </a:xfrm>
          <a:prstGeom prst="rect">
            <a:avLst/>
          </a:prstGeom>
          <a:noFill/>
        </p:spPr>
        <p:txBody>
          <a:bodyPr wrap="square" rtlCol="0">
            <a:spAutoFit/>
          </a:bodyPr>
          <a:lstStyle/>
          <a:p>
            <a:pPr algn="r"/>
            <a:r>
              <a:rPr lang="en-US" sz="1200" b="1" dirty="0" smtClean="0"/>
              <a:t>Wind Speed [m/s]</a:t>
            </a:r>
            <a:endParaRPr lang="en-US" sz="1200" b="1" dirty="0"/>
          </a:p>
        </p:txBody>
      </p:sp>
      <p:sp>
        <p:nvSpPr>
          <p:cNvPr id="42" name="Oval 41"/>
          <p:cNvSpPr/>
          <p:nvPr/>
        </p:nvSpPr>
        <p:spPr bwMode="auto">
          <a:xfrm>
            <a:off x="10286370" y="3648369"/>
            <a:ext cx="274320" cy="274320"/>
          </a:xfrm>
          <a:prstGeom prst="ellipse">
            <a:avLst/>
          </a:prstGeom>
          <a:solidFill>
            <a:srgbClr val="92D050"/>
          </a:solidFill>
          <a:ln w="28575"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90000"/>
              </a:lnSpc>
              <a:spcBef>
                <a:spcPct val="0"/>
              </a:spcBef>
              <a:spcAft>
                <a:spcPct val="0"/>
              </a:spcAft>
              <a:buClrTx/>
              <a:buSzTx/>
              <a:buFontTx/>
              <a:buNone/>
              <a:tabLst/>
            </a:pPr>
            <a:endParaRPr kumimoji="0" lang="en-US" sz="1000" b="0" i="0" u="none" strike="noStrike" cap="none" normalizeH="0" baseline="0" smtClean="0">
              <a:ln>
                <a:noFill/>
              </a:ln>
              <a:solidFill>
                <a:schemeClr val="tx1"/>
              </a:solidFill>
              <a:effectLst/>
              <a:latin typeface="Arial" charset="0"/>
            </a:endParaRPr>
          </a:p>
        </p:txBody>
      </p:sp>
      <p:cxnSp>
        <p:nvCxnSpPr>
          <p:cNvPr id="43" name="Straight Arrow Connector 42"/>
          <p:cNvCxnSpPr>
            <a:stCxn id="10" idx="6"/>
            <a:endCxn id="42" idx="2"/>
          </p:cNvCxnSpPr>
          <p:nvPr/>
        </p:nvCxnSpPr>
        <p:spPr bwMode="auto">
          <a:xfrm>
            <a:off x="9496053" y="2410300"/>
            <a:ext cx="790317" cy="1375229"/>
          </a:xfrm>
          <a:prstGeom prst="straightConnector1">
            <a:avLst/>
          </a:prstGeom>
          <a:solidFill>
            <a:srgbClr val="00B8FF"/>
          </a:solidFill>
          <a:ln w="12700" cap="flat" cmpd="sng" algn="ctr">
            <a:solidFill>
              <a:schemeClr val="tx1"/>
            </a:solidFill>
            <a:prstDash val="solid"/>
            <a:round/>
            <a:headEnd type="none" w="sm" len="sm"/>
            <a:tailEnd type="triangle"/>
          </a:ln>
          <a:effectLst/>
        </p:spPr>
      </p:cxnSp>
      <p:cxnSp>
        <p:nvCxnSpPr>
          <p:cNvPr id="44" name="Straight Arrow Connector 43"/>
          <p:cNvCxnSpPr>
            <a:stCxn id="11" idx="6"/>
            <a:endCxn id="42" idx="2"/>
          </p:cNvCxnSpPr>
          <p:nvPr/>
        </p:nvCxnSpPr>
        <p:spPr bwMode="auto">
          <a:xfrm>
            <a:off x="9509044" y="3427071"/>
            <a:ext cx="777326" cy="358458"/>
          </a:xfrm>
          <a:prstGeom prst="straightConnector1">
            <a:avLst/>
          </a:prstGeom>
          <a:solidFill>
            <a:srgbClr val="00B8FF"/>
          </a:solidFill>
          <a:ln w="12700" cap="flat" cmpd="sng" algn="ctr">
            <a:solidFill>
              <a:schemeClr val="tx1"/>
            </a:solidFill>
            <a:prstDash val="solid"/>
            <a:round/>
            <a:headEnd type="none" w="sm" len="sm"/>
            <a:tailEnd type="triangle"/>
          </a:ln>
          <a:effectLst/>
        </p:spPr>
      </p:cxnSp>
      <p:cxnSp>
        <p:nvCxnSpPr>
          <p:cNvPr id="45" name="Straight Arrow Connector 44"/>
          <p:cNvCxnSpPr>
            <a:stCxn id="12" idx="6"/>
            <a:endCxn id="42" idx="2"/>
          </p:cNvCxnSpPr>
          <p:nvPr/>
        </p:nvCxnSpPr>
        <p:spPr bwMode="auto">
          <a:xfrm flipV="1">
            <a:off x="9507955" y="3785529"/>
            <a:ext cx="778415" cy="4088"/>
          </a:xfrm>
          <a:prstGeom prst="straightConnector1">
            <a:avLst/>
          </a:prstGeom>
          <a:solidFill>
            <a:srgbClr val="00B8FF"/>
          </a:solidFill>
          <a:ln w="12700" cap="flat" cmpd="sng" algn="ctr">
            <a:solidFill>
              <a:schemeClr val="tx1"/>
            </a:solidFill>
            <a:prstDash val="solid"/>
            <a:round/>
            <a:headEnd type="none" w="sm" len="sm"/>
            <a:tailEnd type="triangle"/>
          </a:ln>
          <a:effectLst/>
        </p:spPr>
      </p:cxnSp>
      <p:cxnSp>
        <p:nvCxnSpPr>
          <p:cNvPr id="46" name="Straight Arrow Connector 45"/>
          <p:cNvCxnSpPr>
            <a:stCxn id="14" idx="6"/>
            <a:endCxn id="42" idx="2"/>
          </p:cNvCxnSpPr>
          <p:nvPr/>
        </p:nvCxnSpPr>
        <p:spPr bwMode="auto">
          <a:xfrm flipV="1">
            <a:off x="9502741" y="3785529"/>
            <a:ext cx="783629" cy="1374219"/>
          </a:xfrm>
          <a:prstGeom prst="straightConnector1">
            <a:avLst/>
          </a:prstGeom>
          <a:solidFill>
            <a:srgbClr val="00B8FF"/>
          </a:solidFill>
          <a:ln w="12700" cap="flat" cmpd="sng" algn="ctr">
            <a:solidFill>
              <a:schemeClr val="tx1"/>
            </a:solidFill>
            <a:prstDash val="solid"/>
            <a:round/>
            <a:headEnd type="none" w="sm" len="sm"/>
            <a:tailEnd type="triangle"/>
          </a:ln>
          <a:effectLst/>
        </p:spPr>
      </p:cxnSp>
      <p:cxnSp>
        <p:nvCxnSpPr>
          <p:cNvPr id="47" name="Straight Arrow Connector 46"/>
          <p:cNvCxnSpPr>
            <a:stCxn id="13" idx="6"/>
            <a:endCxn id="42" idx="2"/>
          </p:cNvCxnSpPr>
          <p:nvPr/>
        </p:nvCxnSpPr>
        <p:spPr bwMode="auto">
          <a:xfrm flipV="1">
            <a:off x="9508753" y="3785529"/>
            <a:ext cx="777617" cy="354635"/>
          </a:xfrm>
          <a:prstGeom prst="straightConnector1">
            <a:avLst/>
          </a:prstGeom>
          <a:solidFill>
            <a:srgbClr val="00B8FF"/>
          </a:solidFill>
          <a:ln w="12700" cap="flat" cmpd="sng" algn="ctr">
            <a:solidFill>
              <a:schemeClr val="tx1"/>
            </a:solidFill>
            <a:prstDash val="solid"/>
            <a:round/>
            <a:headEnd type="none" w="sm" len="sm"/>
            <a:tailEnd type="triangle"/>
          </a:ln>
          <a:effectLst/>
        </p:spPr>
      </p:cxnSp>
      <p:sp>
        <p:nvSpPr>
          <p:cNvPr id="48" name="TextBox 47"/>
          <p:cNvSpPr txBox="1"/>
          <p:nvPr/>
        </p:nvSpPr>
        <p:spPr>
          <a:xfrm>
            <a:off x="9204650" y="2554680"/>
            <a:ext cx="323283" cy="646331"/>
          </a:xfrm>
          <a:prstGeom prst="rect">
            <a:avLst/>
          </a:prstGeom>
          <a:noFill/>
        </p:spPr>
        <p:txBody>
          <a:bodyPr wrap="square" rtlCol="0">
            <a:spAutoFit/>
          </a:bodyPr>
          <a:lstStyle/>
          <a:p>
            <a:pPr algn="ctr"/>
            <a:r>
              <a:rPr lang="en-US" sz="1200" b="1" dirty="0" smtClean="0"/>
              <a:t>.</a:t>
            </a:r>
          </a:p>
          <a:p>
            <a:pPr algn="ctr"/>
            <a:r>
              <a:rPr lang="en-US" sz="1200" b="1" dirty="0" smtClean="0"/>
              <a:t>.</a:t>
            </a:r>
          </a:p>
          <a:p>
            <a:pPr algn="ctr"/>
            <a:r>
              <a:rPr lang="en-US" sz="1200" b="1" dirty="0"/>
              <a:t>.</a:t>
            </a:r>
          </a:p>
        </p:txBody>
      </p:sp>
      <p:sp>
        <p:nvSpPr>
          <p:cNvPr id="49" name="Oval 48"/>
          <p:cNvSpPr/>
          <p:nvPr/>
        </p:nvSpPr>
        <p:spPr bwMode="auto">
          <a:xfrm>
            <a:off x="8106296" y="4332103"/>
            <a:ext cx="274320" cy="274320"/>
          </a:xfrm>
          <a:prstGeom prst="ellipse">
            <a:avLst/>
          </a:prstGeom>
          <a:solidFill>
            <a:schemeClr val="accent2">
              <a:lumMod val="60000"/>
              <a:lumOff val="40000"/>
            </a:schemeClr>
          </a:solidFill>
          <a:ln w="28575"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90000"/>
              </a:lnSpc>
              <a:spcBef>
                <a:spcPct val="0"/>
              </a:spcBef>
              <a:spcAft>
                <a:spcPct val="0"/>
              </a:spcAft>
              <a:buClrTx/>
              <a:buSzTx/>
              <a:buFontTx/>
              <a:buNone/>
              <a:tabLst/>
            </a:pPr>
            <a:endParaRPr kumimoji="0" lang="en-US" sz="1000" b="0" i="0" u="none" strike="noStrike" cap="none" normalizeH="0" baseline="0" smtClean="0">
              <a:ln>
                <a:noFill/>
              </a:ln>
              <a:solidFill>
                <a:schemeClr val="tx1"/>
              </a:solidFill>
              <a:effectLst/>
              <a:latin typeface="Arial" charset="0"/>
            </a:endParaRPr>
          </a:p>
        </p:txBody>
      </p:sp>
      <p:sp>
        <p:nvSpPr>
          <p:cNvPr id="50" name="TextBox 49"/>
          <p:cNvSpPr txBox="1"/>
          <p:nvPr/>
        </p:nvSpPr>
        <p:spPr>
          <a:xfrm>
            <a:off x="6213252" y="4326100"/>
            <a:ext cx="1893044" cy="276999"/>
          </a:xfrm>
          <a:prstGeom prst="rect">
            <a:avLst/>
          </a:prstGeom>
          <a:noFill/>
        </p:spPr>
        <p:txBody>
          <a:bodyPr wrap="square" rtlCol="0">
            <a:spAutoFit/>
          </a:bodyPr>
          <a:lstStyle/>
          <a:p>
            <a:pPr algn="r"/>
            <a:r>
              <a:rPr lang="en-US" sz="1200" b="1" dirty="0" smtClean="0"/>
              <a:t>Solar Irradiance [W/m</a:t>
            </a:r>
            <a:r>
              <a:rPr lang="en-US" sz="1200" b="1" baseline="30000" dirty="0" smtClean="0"/>
              <a:t>2</a:t>
            </a:r>
            <a:r>
              <a:rPr lang="en-US" sz="1200" b="1" dirty="0"/>
              <a:t>]</a:t>
            </a:r>
          </a:p>
        </p:txBody>
      </p:sp>
      <p:cxnSp>
        <p:nvCxnSpPr>
          <p:cNvPr id="51" name="Straight Arrow Connector 50"/>
          <p:cNvCxnSpPr>
            <a:stCxn id="49" idx="6"/>
            <a:endCxn id="14" idx="2"/>
          </p:cNvCxnSpPr>
          <p:nvPr/>
        </p:nvCxnSpPr>
        <p:spPr bwMode="auto">
          <a:xfrm>
            <a:off x="8380616" y="4469263"/>
            <a:ext cx="847805" cy="690485"/>
          </a:xfrm>
          <a:prstGeom prst="straightConnector1">
            <a:avLst/>
          </a:prstGeom>
          <a:solidFill>
            <a:srgbClr val="00B8FF"/>
          </a:solidFill>
          <a:ln w="12700" cap="flat" cmpd="sng" algn="ctr">
            <a:solidFill>
              <a:schemeClr val="tx1"/>
            </a:solidFill>
            <a:prstDash val="solid"/>
            <a:round/>
            <a:headEnd type="none" w="sm" len="sm"/>
            <a:tailEnd type="triangle"/>
          </a:ln>
          <a:effectLst/>
        </p:spPr>
      </p:cxnSp>
      <p:cxnSp>
        <p:nvCxnSpPr>
          <p:cNvPr id="52" name="Straight Arrow Connector 51"/>
          <p:cNvCxnSpPr>
            <a:stCxn id="49" idx="6"/>
            <a:endCxn id="13" idx="2"/>
          </p:cNvCxnSpPr>
          <p:nvPr/>
        </p:nvCxnSpPr>
        <p:spPr bwMode="auto">
          <a:xfrm flipV="1">
            <a:off x="8380616" y="4140164"/>
            <a:ext cx="853817" cy="329099"/>
          </a:xfrm>
          <a:prstGeom prst="straightConnector1">
            <a:avLst/>
          </a:prstGeom>
          <a:solidFill>
            <a:srgbClr val="00B8FF"/>
          </a:solidFill>
          <a:ln w="12700" cap="flat" cmpd="sng" algn="ctr">
            <a:solidFill>
              <a:schemeClr val="tx1"/>
            </a:solidFill>
            <a:prstDash val="solid"/>
            <a:round/>
            <a:headEnd type="none" w="sm" len="sm"/>
            <a:tailEnd type="triangle"/>
          </a:ln>
          <a:effectLst/>
        </p:spPr>
      </p:cxnSp>
      <p:cxnSp>
        <p:nvCxnSpPr>
          <p:cNvPr id="53" name="Straight Arrow Connector 52"/>
          <p:cNvCxnSpPr>
            <a:stCxn id="49" idx="6"/>
            <a:endCxn id="12" idx="2"/>
          </p:cNvCxnSpPr>
          <p:nvPr/>
        </p:nvCxnSpPr>
        <p:spPr bwMode="auto">
          <a:xfrm flipV="1">
            <a:off x="8380616" y="3789617"/>
            <a:ext cx="853019" cy="679646"/>
          </a:xfrm>
          <a:prstGeom prst="straightConnector1">
            <a:avLst/>
          </a:prstGeom>
          <a:solidFill>
            <a:srgbClr val="00B8FF"/>
          </a:solidFill>
          <a:ln w="12700" cap="flat" cmpd="sng" algn="ctr">
            <a:solidFill>
              <a:schemeClr val="tx1"/>
            </a:solidFill>
            <a:prstDash val="solid"/>
            <a:round/>
            <a:headEnd type="none" w="sm" len="sm"/>
            <a:tailEnd type="triangle"/>
          </a:ln>
          <a:effectLst/>
        </p:spPr>
      </p:cxnSp>
      <p:cxnSp>
        <p:nvCxnSpPr>
          <p:cNvPr id="54" name="Straight Arrow Connector 53"/>
          <p:cNvCxnSpPr>
            <a:stCxn id="49" idx="6"/>
            <a:endCxn id="11" idx="2"/>
          </p:cNvCxnSpPr>
          <p:nvPr/>
        </p:nvCxnSpPr>
        <p:spPr bwMode="auto">
          <a:xfrm flipV="1">
            <a:off x="8380616" y="3427071"/>
            <a:ext cx="854108" cy="1042192"/>
          </a:xfrm>
          <a:prstGeom prst="straightConnector1">
            <a:avLst/>
          </a:prstGeom>
          <a:solidFill>
            <a:srgbClr val="00B8FF"/>
          </a:solidFill>
          <a:ln w="12700" cap="flat" cmpd="sng" algn="ctr">
            <a:solidFill>
              <a:schemeClr val="tx1"/>
            </a:solidFill>
            <a:prstDash val="solid"/>
            <a:round/>
            <a:headEnd type="none" w="sm" len="sm"/>
            <a:tailEnd type="triangle"/>
          </a:ln>
          <a:effectLst/>
        </p:spPr>
      </p:cxnSp>
      <p:cxnSp>
        <p:nvCxnSpPr>
          <p:cNvPr id="55" name="Straight Arrow Connector 54"/>
          <p:cNvCxnSpPr>
            <a:stCxn id="49" idx="6"/>
            <a:endCxn id="10" idx="2"/>
          </p:cNvCxnSpPr>
          <p:nvPr/>
        </p:nvCxnSpPr>
        <p:spPr bwMode="auto">
          <a:xfrm flipV="1">
            <a:off x="8380616" y="2410300"/>
            <a:ext cx="841117" cy="2058963"/>
          </a:xfrm>
          <a:prstGeom prst="straightConnector1">
            <a:avLst/>
          </a:prstGeom>
          <a:solidFill>
            <a:srgbClr val="00B8FF"/>
          </a:solidFill>
          <a:ln w="12700" cap="flat" cmpd="sng" algn="ctr">
            <a:solidFill>
              <a:schemeClr val="tx1"/>
            </a:solidFill>
            <a:prstDash val="solid"/>
            <a:round/>
            <a:headEnd type="none" w="sm" len="sm"/>
            <a:tailEnd type="triangle"/>
          </a:ln>
          <a:effectLst/>
        </p:spPr>
      </p:cxnSp>
      <mc:AlternateContent xmlns:mc="http://schemas.openxmlformats.org/markup-compatibility/2006" xmlns:a14="http://schemas.microsoft.com/office/drawing/2010/main">
        <mc:Choice Requires="a14">
          <p:sp>
            <p:nvSpPr>
              <p:cNvPr id="56" name="TextBox 55"/>
              <p:cNvSpPr txBox="1"/>
              <p:nvPr/>
            </p:nvSpPr>
            <p:spPr>
              <a:xfrm>
                <a:off x="10554387" y="3596117"/>
                <a:ext cx="1529764" cy="300788"/>
              </a:xfrm>
              <a:prstGeom prst="rect">
                <a:avLst/>
              </a:prstGeom>
              <a:noFill/>
            </p:spPr>
            <p:txBody>
              <a:bodyPr wrap="square" rtlCol="0">
                <a:spAutoFit/>
              </a:bodyPr>
              <a:lstStyle/>
              <a:p>
                <a:r>
                  <a:rPr lang="en-US" sz="1200" b="1" dirty="0" smtClean="0"/>
                  <a:t>predicted </a:t>
                </a:r>
                <a14:m>
                  <m:oMath xmlns:m="http://schemas.openxmlformats.org/officeDocument/2006/math">
                    <m:sSub>
                      <m:sSubPr>
                        <m:ctrlPr>
                          <a:rPr lang="en-US" sz="1200" b="1" i="1" smtClean="0">
                            <a:latin typeface="Cambria Math" panose="02040503050406030204" pitchFamily="18" charset="0"/>
                          </a:rPr>
                        </m:ctrlPr>
                      </m:sSubPr>
                      <m:e>
                        <m:r>
                          <a:rPr lang="en-US" sz="1200" b="1" i="1" smtClean="0">
                            <a:latin typeface="Cambria Math" panose="02040503050406030204" pitchFamily="18" charset="0"/>
                          </a:rPr>
                          <m:t>𝒍𝒐𝒈</m:t>
                        </m:r>
                      </m:e>
                      <m:sub>
                        <m:r>
                          <a:rPr lang="en-US" sz="1200" b="1" i="1" smtClean="0">
                            <a:latin typeface="Cambria Math" panose="02040503050406030204" pitchFamily="18" charset="0"/>
                          </a:rPr>
                          <m:t>𝟏𝟎</m:t>
                        </m:r>
                      </m:sub>
                    </m:sSub>
                    <m:d>
                      <m:dPr>
                        <m:ctrlPr>
                          <a:rPr lang="en-US" sz="1200" b="1" i="1" smtClean="0">
                            <a:latin typeface="Cambria Math" panose="02040503050406030204" pitchFamily="18" charset="0"/>
                          </a:rPr>
                        </m:ctrlPr>
                      </m:dPr>
                      <m:e>
                        <m:sSubSup>
                          <m:sSubSupPr>
                            <m:ctrlPr>
                              <a:rPr lang="en-US" sz="1200" b="1" i="1" smtClean="0">
                                <a:latin typeface="Cambria Math" panose="02040503050406030204" pitchFamily="18" charset="0"/>
                              </a:rPr>
                            </m:ctrlPr>
                          </m:sSubSupPr>
                          <m:e>
                            <m:r>
                              <a:rPr lang="en-US" sz="1200" b="1" i="1" smtClean="0">
                                <a:latin typeface="Cambria Math" panose="02040503050406030204" pitchFamily="18" charset="0"/>
                              </a:rPr>
                              <m:t>𝑪</m:t>
                            </m:r>
                          </m:e>
                          <m:sub>
                            <m:r>
                              <a:rPr lang="en-US" sz="1200" b="1" i="1" smtClean="0">
                                <a:latin typeface="Cambria Math" panose="02040503050406030204" pitchFamily="18" charset="0"/>
                              </a:rPr>
                              <m:t>𝒏</m:t>
                            </m:r>
                          </m:sub>
                          <m:sup>
                            <m:r>
                              <a:rPr lang="en-US" sz="1200" b="1" i="1" smtClean="0">
                                <a:latin typeface="Cambria Math" panose="02040503050406030204" pitchFamily="18" charset="0"/>
                              </a:rPr>
                              <m:t>𝟐</m:t>
                            </m:r>
                          </m:sup>
                        </m:sSubSup>
                      </m:e>
                    </m:d>
                  </m:oMath>
                </a14:m>
                <a:endParaRPr lang="en-US" sz="1200" b="1" dirty="0"/>
              </a:p>
            </p:txBody>
          </p:sp>
        </mc:Choice>
        <mc:Fallback xmlns="">
          <p:sp>
            <p:nvSpPr>
              <p:cNvPr id="56" name="TextBox 55"/>
              <p:cNvSpPr txBox="1">
                <a:spLocks noRot="1" noChangeAspect="1" noMove="1" noResize="1" noEditPoints="1" noAdjustHandles="1" noChangeArrowheads="1" noChangeShapeType="1" noTextEdit="1"/>
              </p:cNvSpPr>
              <p:nvPr/>
            </p:nvSpPr>
            <p:spPr>
              <a:xfrm>
                <a:off x="10554387" y="3596117"/>
                <a:ext cx="1529764" cy="300788"/>
              </a:xfrm>
              <a:prstGeom prst="rect">
                <a:avLst/>
              </a:prstGeom>
              <a:blipFill rotWithShape="0">
                <a:blip r:embed="rId3"/>
                <a:stretch>
                  <a:fillRect b="-14286"/>
                </a:stretch>
              </a:blipFill>
            </p:spPr>
            <p:txBody>
              <a:bodyPr/>
              <a:lstStyle/>
              <a:p>
                <a:r>
                  <a:rPr lang="en-US">
                    <a:noFill/>
                  </a:rPr>
                  <a:t> </a:t>
                </a:r>
              </a:p>
            </p:txBody>
          </p:sp>
        </mc:Fallback>
      </mc:AlternateContent>
    </p:spTree>
    <p:extLst>
      <p:ext uri="{BB962C8B-B14F-4D97-AF65-F5344CB8AC3E}">
        <p14:creationId xmlns:p14="http://schemas.microsoft.com/office/powerpoint/2010/main" val="115563164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MLP for Turbulence Forecasting</a:t>
            </a:r>
            <a:endParaRPr lang="en-US" dirty="0"/>
          </a:p>
        </p:txBody>
      </p:sp>
      <p:sp>
        <p:nvSpPr>
          <p:cNvPr id="3" name="Content Placeholder 2"/>
          <p:cNvSpPr>
            <a:spLocks noGrp="1"/>
          </p:cNvSpPr>
          <p:nvPr>
            <p:ph idx="1"/>
          </p:nvPr>
        </p:nvSpPr>
        <p:spPr>
          <a:xfrm>
            <a:off x="838200" y="1497455"/>
            <a:ext cx="4141763" cy="4679508"/>
          </a:xfrm>
        </p:spPr>
        <p:txBody>
          <a:bodyPr>
            <a:normAutofit/>
          </a:bodyPr>
          <a:lstStyle/>
          <a:p>
            <a:endParaRPr lang="en-US" sz="3200" dirty="0" smtClean="0"/>
          </a:p>
          <a:p>
            <a:r>
              <a:rPr lang="en-US" sz="3200" dirty="0" smtClean="0"/>
              <a:t>Inputs are flattened into a single layer</a:t>
            </a:r>
          </a:p>
          <a:p>
            <a:endParaRPr lang="en-US" sz="3200" dirty="0" smtClean="0"/>
          </a:p>
          <a:p>
            <a:r>
              <a:rPr lang="en-US" sz="3200" dirty="0" smtClean="0"/>
              <a:t>Outputs are eight time steps of turbulence forecasts</a:t>
            </a:r>
            <a:endParaRPr lang="en-US" sz="3200" dirty="0"/>
          </a:p>
        </p:txBody>
      </p:sp>
      <p:sp>
        <p:nvSpPr>
          <p:cNvPr id="4" name="Slide Number Placeholder 3"/>
          <p:cNvSpPr>
            <a:spLocks noGrp="1"/>
          </p:cNvSpPr>
          <p:nvPr>
            <p:ph type="sldNum" sz="quarter" idx="12"/>
          </p:nvPr>
        </p:nvSpPr>
        <p:spPr/>
        <p:txBody>
          <a:bodyPr/>
          <a:lstStyle/>
          <a:p>
            <a:fld id="{09880581-6DCB-43E5-A93F-502212690ACB}" type="slidenum">
              <a:rPr lang="en-US" smtClean="0"/>
              <a:pPr/>
              <a:t>11</a:t>
            </a:fld>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03565" y="1736005"/>
            <a:ext cx="7014072" cy="4100664"/>
          </a:xfrm>
          <a:prstGeom prst="rect">
            <a:avLst/>
          </a:prstGeom>
        </p:spPr>
      </p:pic>
    </p:spTree>
    <p:extLst>
      <p:ext uri="{BB962C8B-B14F-4D97-AF65-F5344CB8AC3E}">
        <p14:creationId xmlns:p14="http://schemas.microsoft.com/office/powerpoint/2010/main" val="283922978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Recurrent Neural Network (RNN)</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sz="half" idx="1"/>
              </p:nvPr>
            </p:nvSpPr>
            <p:spPr>
              <a:xfrm>
                <a:off x="838200" y="1395712"/>
                <a:ext cx="10515600" cy="4781251"/>
              </a:xfrm>
            </p:spPr>
            <p:txBody>
              <a:bodyPr/>
              <a:lstStyle/>
              <a:p>
                <a:r>
                  <a:rPr lang="en-US" sz="3200" dirty="0" smtClean="0"/>
                  <a:t>The Recurrent Neural Network (RNN) processes its inputs as a </a:t>
                </a:r>
                <a:r>
                  <a:rPr lang="en-US" sz="3200" i="1" dirty="0" smtClean="0"/>
                  <a:t>time series</a:t>
                </a:r>
              </a:p>
              <a:p>
                <a:r>
                  <a:rPr lang="en-US" sz="3200" dirty="0" smtClean="0"/>
                  <a:t>The hidden state </a:t>
                </a:r>
                <a14:m>
                  <m:oMath xmlns:m="http://schemas.openxmlformats.org/officeDocument/2006/math">
                    <m:sSub>
                      <m:sSubPr>
                        <m:ctrlPr>
                          <a:rPr lang="en-US" sz="3200" i="1">
                            <a:latin typeface="Cambria Math" panose="02040503050406030204" pitchFamily="18" charset="0"/>
                          </a:rPr>
                        </m:ctrlPr>
                      </m:sSubPr>
                      <m:e>
                        <m:r>
                          <a:rPr lang="en-US" sz="3200" i="1">
                            <a:latin typeface="Cambria Math" panose="02040503050406030204" pitchFamily="18" charset="0"/>
                          </a:rPr>
                          <m:t>h</m:t>
                        </m:r>
                      </m:e>
                      <m:sub>
                        <m:r>
                          <a:rPr lang="en-US" sz="3200" i="1">
                            <a:latin typeface="Cambria Math" panose="02040503050406030204" pitchFamily="18" charset="0"/>
                          </a:rPr>
                          <m:t>𝑡</m:t>
                        </m:r>
                      </m:sub>
                    </m:sSub>
                  </m:oMath>
                </a14:m>
                <a:r>
                  <a:rPr lang="en-US" sz="3200" dirty="0" smtClean="0"/>
                  <a:t> is updated at every time step of the input time series </a:t>
                </a:r>
                <a14:m>
                  <m:oMath xmlns:m="http://schemas.openxmlformats.org/officeDocument/2006/math">
                    <m:sSub>
                      <m:sSubPr>
                        <m:ctrlPr>
                          <a:rPr lang="en-US" sz="3200" i="1" smtClean="0">
                            <a:latin typeface="Cambria Math" panose="02040503050406030204" pitchFamily="18" charset="0"/>
                          </a:rPr>
                        </m:ctrlPr>
                      </m:sSubPr>
                      <m:e>
                        <m:r>
                          <a:rPr lang="en-US" sz="3200" b="0" i="1" smtClean="0">
                            <a:latin typeface="Cambria Math" panose="02040503050406030204" pitchFamily="18" charset="0"/>
                          </a:rPr>
                          <m:t>𝑥</m:t>
                        </m:r>
                      </m:e>
                      <m:sub>
                        <m:r>
                          <a:rPr lang="en-US" sz="3200" b="0" i="1" smtClean="0">
                            <a:latin typeface="Cambria Math" panose="02040503050406030204" pitchFamily="18" charset="0"/>
                          </a:rPr>
                          <m:t>𝑡</m:t>
                        </m:r>
                      </m:sub>
                    </m:sSub>
                  </m:oMath>
                </a14:m>
                <a:endParaRPr lang="en-US" sz="3200" dirty="0" smtClean="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sz="half" idx="1"/>
              </p:nvPr>
            </p:nvSpPr>
            <p:spPr>
              <a:xfrm>
                <a:off x="838200" y="1395712"/>
                <a:ext cx="10515600" cy="4781251"/>
              </a:xfrm>
              <a:blipFill rotWithShape="0">
                <a:blip r:embed="rId3"/>
                <a:stretch>
                  <a:fillRect l="-1333" t="-2679" r="-232"/>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09880581-6DCB-43E5-A93F-502212690ACB}" type="slidenum">
              <a:rPr lang="en-US" smtClean="0"/>
              <a:t>12</a:t>
            </a:fld>
            <a:endParaRPr lang="en-US"/>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02689" y="3696473"/>
            <a:ext cx="8786621" cy="2461473"/>
          </a:xfrm>
          <a:prstGeom prst="rect">
            <a:avLst/>
          </a:prstGeom>
        </p:spPr>
      </p:pic>
    </p:spTree>
    <p:extLst>
      <p:ext uri="{BB962C8B-B14F-4D97-AF65-F5344CB8AC3E}">
        <p14:creationId xmlns:p14="http://schemas.microsoft.com/office/powerpoint/2010/main" val="8741348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RNN for Turbulence Forecasting</a:t>
            </a:r>
          </a:p>
        </p:txBody>
      </p:sp>
      <p:sp>
        <p:nvSpPr>
          <p:cNvPr id="3" name="Content Placeholder 2"/>
          <p:cNvSpPr>
            <a:spLocks noGrp="1"/>
          </p:cNvSpPr>
          <p:nvPr>
            <p:ph idx="1"/>
          </p:nvPr>
        </p:nvSpPr>
        <p:spPr>
          <a:xfrm>
            <a:off x="838200" y="2267907"/>
            <a:ext cx="4127695" cy="1569302"/>
          </a:xfrm>
        </p:spPr>
        <p:txBody>
          <a:bodyPr>
            <a:normAutofit/>
          </a:bodyPr>
          <a:lstStyle/>
          <a:p>
            <a:r>
              <a:rPr lang="en-US" sz="3200" dirty="0" smtClean="0"/>
              <a:t>Inputs are processed as a </a:t>
            </a:r>
            <a:r>
              <a:rPr lang="en-US" sz="3200" i="1" dirty="0" smtClean="0"/>
              <a:t>time series</a:t>
            </a:r>
          </a:p>
        </p:txBody>
      </p:sp>
      <p:sp>
        <p:nvSpPr>
          <p:cNvPr id="4" name="Slide Number Placeholder 3"/>
          <p:cNvSpPr>
            <a:spLocks noGrp="1"/>
          </p:cNvSpPr>
          <p:nvPr>
            <p:ph type="sldNum" sz="quarter" idx="12"/>
          </p:nvPr>
        </p:nvSpPr>
        <p:spPr/>
        <p:txBody>
          <a:bodyPr/>
          <a:lstStyle/>
          <a:p>
            <a:fld id="{09880581-6DCB-43E5-A93F-502212690ACB}" type="slidenum">
              <a:rPr lang="en-US" smtClean="0"/>
              <a:pPr/>
              <a:t>13</a:t>
            </a:fld>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33189" y="2145569"/>
            <a:ext cx="7070420" cy="3383280"/>
          </a:xfrm>
          <a:prstGeom prst="rect">
            <a:avLst/>
          </a:prstGeom>
        </p:spPr>
      </p:pic>
      <p:sp>
        <p:nvSpPr>
          <p:cNvPr id="6" name="TextBox 5"/>
          <p:cNvSpPr txBox="1"/>
          <p:nvPr/>
        </p:nvSpPr>
        <p:spPr>
          <a:xfrm>
            <a:off x="5033190" y="2025748"/>
            <a:ext cx="1311340" cy="584775"/>
          </a:xfrm>
          <a:prstGeom prst="rect">
            <a:avLst/>
          </a:prstGeom>
          <a:solidFill>
            <a:schemeClr val="tx2">
              <a:lumMod val="20000"/>
              <a:lumOff val="80000"/>
            </a:schemeClr>
          </a:solidFill>
          <a:ln>
            <a:solidFill>
              <a:schemeClr val="tx1"/>
            </a:solidFill>
          </a:ln>
        </p:spPr>
        <p:txBody>
          <a:bodyPr wrap="square" rtlCol="0">
            <a:spAutoFit/>
          </a:bodyPr>
          <a:lstStyle/>
          <a:p>
            <a:pPr algn="ctr"/>
            <a:r>
              <a:rPr lang="en-US" sz="1600" dirty="0" smtClean="0"/>
              <a:t>Initial hidden state is zero</a:t>
            </a:r>
            <a:endParaRPr lang="en-US" sz="1600" dirty="0"/>
          </a:p>
        </p:txBody>
      </p:sp>
      <p:cxnSp>
        <p:nvCxnSpPr>
          <p:cNvPr id="8" name="Straight Arrow Connector 7"/>
          <p:cNvCxnSpPr>
            <a:stCxn id="6" idx="2"/>
          </p:cNvCxnSpPr>
          <p:nvPr/>
        </p:nvCxnSpPr>
        <p:spPr>
          <a:xfrm flipH="1">
            <a:off x="5282418" y="2610523"/>
            <a:ext cx="406442" cy="57580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Content Placeholder 2"/>
          <p:cNvSpPr txBox="1">
            <a:spLocks/>
          </p:cNvSpPr>
          <p:nvPr/>
        </p:nvSpPr>
        <p:spPr>
          <a:xfrm>
            <a:off x="838200" y="4100732"/>
            <a:ext cx="4978791" cy="199057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dirty="0" smtClean="0"/>
              <a:t>RNN Cell variants:</a:t>
            </a:r>
          </a:p>
          <a:p>
            <a:pPr lvl="1"/>
            <a:r>
              <a:rPr lang="en-US" dirty="0" smtClean="0"/>
              <a:t>Simple RNN</a:t>
            </a:r>
          </a:p>
          <a:p>
            <a:pPr lvl="1"/>
            <a:r>
              <a:rPr lang="en-US" dirty="0" smtClean="0"/>
              <a:t>Long Short-Term Memory (LSTM)</a:t>
            </a:r>
          </a:p>
          <a:p>
            <a:pPr lvl="1"/>
            <a:r>
              <a:rPr lang="en-US" dirty="0" smtClean="0"/>
              <a:t>Gated Recurrent Unit (GRU)</a:t>
            </a:r>
            <a:endParaRPr lang="en-US" dirty="0"/>
          </a:p>
        </p:txBody>
      </p:sp>
    </p:spTree>
    <p:extLst>
      <p:ext uri="{BB962C8B-B14F-4D97-AF65-F5344CB8AC3E}">
        <p14:creationId xmlns:p14="http://schemas.microsoft.com/office/powerpoint/2010/main" val="387450962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Dataset</a:t>
            </a:r>
            <a:br>
              <a:rPr lang="en-US" dirty="0" smtClean="0"/>
            </a:br>
            <a:endParaRPr lang="en-US" dirty="0"/>
          </a:p>
        </p:txBody>
      </p:sp>
      <p:sp>
        <p:nvSpPr>
          <p:cNvPr id="6" name="Text Placeholder 5"/>
          <p:cNvSpPr>
            <a:spLocks noGrp="1"/>
          </p:cNvSpPr>
          <p:nvPr>
            <p:ph type="body" idx="1"/>
          </p:nvPr>
        </p:nvSpPr>
        <p:spPr/>
        <p:txBody>
          <a:bodyPr/>
          <a:lstStyle/>
          <a:p>
            <a:endParaRPr lang="en-US"/>
          </a:p>
        </p:txBody>
      </p:sp>
      <p:sp>
        <p:nvSpPr>
          <p:cNvPr id="4" name="Slide Number Placeholder 3"/>
          <p:cNvSpPr>
            <a:spLocks noGrp="1"/>
          </p:cNvSpPr>
          <p:nvPr>
            <p:ph type="sldNum" sz="quarter" idx="12"/>
          </p:nvPr>
        </p:nvSpPr>
        <p:spPr/>
        <p:txBody>
          <a:bodyPr/>
          <a:lstStyle/>
          <a:p>
            <a:fld id="{09880581-6DCB-43E5-A93F-502212690ACB}" type="slidenum">
              <a:rPr lang="en-US" smtClean="0"/>
              <a:pPr/>
              <a:t>14</a:t>
            </a:fld>
            <a:endParaRPr lang="en-US" dirty="0"/>
          </a:p>
        </p:txBody>
      </p:sp>
    </p:spTree>
    <p:extLst>
      <p:ext uri="{BB962C8B-B14F-4D97-AF65-F5344CB8AC3E}">
        <p14:creationId xmlns:p14="http://schemas.microsoft.com/office/powerpoint/2010/main" val="373578246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Weather Station</a:t>
            </a:r>
            <a:endParaRPr lang="en-US" dirty="0"/>
          </a:p>
        </p:txBody>
      </p:sp>
      <p:sp>
        <p:nvSpPr>
          <p:cNvPr id="6" name="Content Placeholder 5"/>
          <p:cNvSpPr>
            <a:spLocks noGrp="1"/>
          </p:cNvSpPr>
          <p:nvPr>
            <p:ph idx="1"/>
          </p:nvPr>
        </p:nvSpPr>
        <p:spPr>
          <a:xfrm>
            <a:off x="838200" y="1497455"/>
            <a:ext cx="5400822" cy="4679508"/>
          </a:xfrm>
        </p:spPr>
        <p:txBody>
          <a:bodyPr>
            <a:normAutofit/>
          </a:bodyPr>
          <a:lstStyle/>
          <a:p>
            <a:r>
              <a:rPr lang="en-US" sz="3200" dirty="0" smtClean="0"/>
              <a:t>Weather measurements are from a Davis Instruments Vantage Pro2 Plus</a:t>
            </a:r>
          </a:p>
          <a:p>
            <a:r>
              <a:rPr lang="en-US" sz="3200" dirty="0" smtClean="0"/>
              <a:t>Measurements are minute-by-minute 24 hours a day</a:t>
            </a:r>
          </a:p>
          <a:p>
            <a:pPr lvl="1"/>
            <a:r>
              <a:rPr lang="en-US" dirty="0" smtClean="0"/>
              <a:t>10 April – 10 August 2020</a:t>
            </a:r>
            <a:endParaRPr lang="en-US" dirty="0"/>
          </a:p>
        </p:txBody>
      </p:sp>
      <p:sp>
        <p:nvSpPr>
          <p:cNvPr id="4" name="Slide Number Placeholder 3"/>
          <p:cNvSpPr>
            <a:spLocks noGrp="1"/>
          </p:cNvSpPr>
          <p:nvPr>
            <p:ph type="sldNum" sz="quarter" idx="12"/>
          </p:nvPr>
        </p:nvSpPr>
        <p:spPr/>
        <p:txBody>
          <a:bodyPr/>
          <a:lstStyle/>
          <a:p>
            <a:fld id="{09880581-6DCB-43E5-A93F-502212690ACB}" type="slidenum">
              <a:rPr lang="en-US" smtClean="0"/>
              <a:t>15</a:t>
            </a:fld>
            <a:endParaRPr lang="en-US"/>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61385" y="1497455"/>
            <a:ext cx="3714932" cy="4340075"/>
          </a:xfrm>
          <a:prstGeom prst="rect">
            <a:avLst/>
          </a:prstGeom>
        </p:spPr>
      </p:pic>
      <p:pic>
        <p:nvPicPr>
          <p:cNvPr id="8" name="Picture 7"/>
          <p:cNvPicPr>
            <a:picLocks noChangeAspect="1"/>
          </p:cNvPicPr>
          <p:nvPr/>
        </p:nvPicPr>
        <p:blipFill>
          <a:blip r:embed="rId4"/>
          <a:stretch>
            <a:fillRect/>
          </a:stretch>
        </p:blipFill>
        <p:spPr>
          <a:xfrm>
            <a:off x="838200" y="4918785"/>
            <a:ext cx="5934075" cy="1704975"/>
          </a:xfrm>
          <a:prstGeom prst="rect">
            <a:avLst/>
          </a:prstGeom>
        </p:spPr>
      </p:pic>
    </p:spTree>
    <p:extLst>
      <p:ext uri="{BB962C8B-B14F-4D97-AF65-F5344CB8AC3E}">
        <p14:creationId xmlns:p14="http://schemas.microsoft.com/office/powerpoint/2010/main" val="149893345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Turbulence Sensor</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497455"/>
                <a:ext cx="5759548" cy="4679508"/>
              </a:xfrm>
            </p:spPr>
            <p:txBody>
              <a:bodyPr>
                <a:normAutofit/>
              </a:bodyPr>
              <a:lstStyle/>
              <a:p>
                <a:r>
                  <a:rPr lang="en-US" sz="3200" dirty="0" smtClean="0"/>
                  <a:t>Turbulence </a:t>
                </a:r>
                <a14:m>
                  <m:oMath xmlns:m="http://schemas.openxmlformats.org/officeDocument/2006/math">
                    <m:d>
                      <m:dPr>
                        <m:ctrlPr>
                          <a:rPr lang="en-US" sz="3200" i="1" smtClean="0">
                            <a:latin typeface="Cambria Math" panose="02040503050406030204" pitchFamily="18" charset="0"/>
                          </a:rPr>
                        </m:ctrlPr>
                      </m:dPr>
                      <m:e>
                        <m:sSubSup>
                          <m:sSubSupPr>
                            <m:ctrlPr>
                              <a:rPr lang="en-US" sz="3200" i="1" smtClean="0">
                                <a:latin typeface="Cambria Math" panose="02040503050406030204" pitchFamily="18" charset="0"/>
                              </a:rPr>
                            </m:ctrlPr>
                          </m:sSubSupPr>
                          <m:e>
                            <m:r>
                              <a:rPr lang="en-US" sz="3200" b="0" i="1" smtClean="0">
                                <a:latin typeface="Cambria Math" panose="02040503050406030204" pitchFamily="18" charset="0"/>
                              </a:rPr>
                              <m:t>𝐶</m:t>
                            </m:r>
                          </m:e>
                          <m:sub>
                            <m:r>
                              <a:rPr lang="en-US" sz="3200" b="0" i="1" smtClean="0">
                                <a:latin typeface="Cambria Math" panose="02040503050406030204" pitchFamily="18" charset="0"/>
                              </a:rPr>
                              <m:t>𝑛</m:t>
                            </m:r>
                          </m:sub>
                          <m:sup>
                            <m:r>
                              <a:rPr lang="en-US" sz="3200" b="0" i="1" smtClean="0">
                                <a:latin typeface="Cambria Math" panose="02040503050406030204" pitchFamily="18" charset="0"/>
                              </a:rPr>
                              <m:t>2</m:t>
                            </m:r>
                          </m:sup>
                        </m:sSubSup>
                      </m:e>
                    </m:d>
                  </m:oMath>
                </a14:m>
                <a:r>
                  <a:rPr lang="en-US" sz="3200" dirty="0" smtClean="0"/>
                  <a:t> sensor is an MZA DELTA (</a:t>
                </a:r>
                <a:r>
                  <a:rPr lang="en-US" sz="3200" u="sng" dirty="0" smtClean="0"/>
                  <a:t>Del</a:t>
                </a:r>
                <a:r>
                  <a:rPr lang="en-US" sz="3200" dirty="0" smtClean="0"/>
                  <a:t>ayed </a:t>
                </a:r>
                <a:r>
                  <a:rPr lang="en-US" sz="3200" u="sng" dirty="0" smtClean="0"/>
                  <a:t>T</a:t>
                </a:r>
                <a:r>
                  <a:rPr lang="en-US" sz="3200" dirty="0" smtClean="0"/>
                  <a:t>ilt </a:t>
                </a:r>
                <a:r>
                  <a:rPr lang="en-US" sz="3200" u="sng" dirty="0" smtClean="0"/>
                  <a:t>A</a:t>
                </a:r>
                <a:r>
                  <a:rPr lang="en-US" sz="3200" dirty="0" smtClean="0"/>
                  <a:t>nisoplanatism)</a:t>
                </a:r>
              </a:p>
              <a:p>
                <a:pPr lvl="1"/>
                <a:r>
                  <a:rPr lang="en-US" dirty="0" smtClean="0"/>
                  <a:t>Deployed in 5</a:t>
                </a:r>
                <a:r>
                  <a:rPr lang="en-US" baseline="30000" dirty="0" smtClean="0"/>
                  <a:t>th</a:t>
                </a:r>
                <a:r>
                  <a:rPr lang="en-US" dirty="0" smtClean="0"/>
                  <a:t> floor of Fitz Hall</a:t>
                </a:r>
              </a:p>
              <a:p>
                <a:pPr lvl="1"/>
                <a:r>
                  <a:rPr lang="en-US" dirty="0" smtClean="0"/>
                  <a:t>DELTA observes a TV/radio tower dubbed the “Y-Tower”</a:t>
                </a:r>
              </a:p>
              <a:p>
                <a:pPr marL="457200" lvl="1" indent="0">
                  <a:buNone/>
                </a:pPr>
                <a:endParaRPr lang="en-US" dirty="0" smtClean="0"/>
              </a:p>
              <a:p>
                <a:r>
                  <a:rPr lang="en-US" sz="3200" dirty="0" smtClean="0"/>
                  <a:t>Measurements are minute-by-minute during daytime only</a:t>
                </a:r>
              </a:p>
              <a:p>
                <a:pPr lvl="1"/>
                <a:r>
                  <a:rPr lang="en-US" dirty="0" smtClean="0"/>
                  <a:t>10 April – 10 August 2020</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497455"/>
                <a:ext cx="5759548" cy="4679508"/>
              </a:xfrm>
              <a:blipFill rotWithShape="0">
                <a:blip r:embed="rId3"/>
                <a:stretch>
                  <a:fillRect l="-2436" t="-2608"/>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09880581-6DCB-43E5-A93F-502212690ACB}" type="slidenum">
              <a:rPr lang="en-US" smtClean="0"/>
              <a:pPr/>
              <a:t>16</a:t>
            </a:fld>
            <a:endParaRPr lang="en-US" dirty="0"/>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49731" y="1313490"/>
            <a:ext cx="2057400" cy="2743200"/>
          </a:xfrm>
          <a:prstGeom prst="rect">
            <a:avLst/>
          </a:prstGeom>
          <a:ln w="19050">
            <a:solidFill>
              <a:schemeClr val="tx1"/>
            </a:solidFill>
          </a:ln>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164868" y="1313490"/>
            <a:ext cx="2056691" cy="2743200"/>
          </a:xfrm>
          <a:prstGeom prst="rect">
            <a:avLst/>
          </a:prstGeom>
          <a:ln w="19050">
            <a:solidFill>
              <a:schemeClr val="tx1"/>
            </a:solidFill>
          </a:ln>
        </p:spPr>
      </p:pic>
      <p:pic>
        <p:nvPicPr>
          <p:cNvPr id="8" name="Picture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949731" y="4201785"/>
            <a:ext cx="2057400" cy="2057400"/>
          </a:xfrm>
          <a:prstGeom prst="rect">
            <a:avLst/>
          </a:prstGeom>
          <a:ln w="19050">
            <a:solidFill>
              <a:schemeClr val="tx1"/>
            </a:solidFill>
          </a:ln>
        </p:spPr>
      </p:pic>
      <p:pic>
        <p:nvPicPr>
          <p:cNvPr id="10" name="Picture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164868" y="4201785"/>
            <a:ext cx="2057400" cy="2057400"/>
          </a:xfrm>
          <a:prstGeom prst="rect">
            <a:avLst/>
          </a:prstGeom>
          <a:ln w="19050">
            <a:solidFill>
              <a:schemeClr val="tx1"/>
            </a:solidFill>
          </a:ln>
        </p:spPr>
      </p:pic>
    </p:spTree>
    <p:extLst>
      <p:ext uri="{BB962C8B-B14F-4D97-AF65-F5344CB8AC3E}">
        <p14:creationId xmlns:p14="http://schemas.microsoft.com/office/powerpoint/2010/main" val="54004016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Geographical Setup</a:t>
            </a:r>
            <a:endParaRPr lang="en-US" dirty="0"/>
          </a:p>
        </p:txBody>
      </p:sp>
      <p:sp>
        <p:nvSpPr>
          <p:cNvPr id="4" name="Slide Number Placeholder 3"/>
          <p:cNvSpPr>
            <a:spLocks noGrp="1"/>
          </p:cNvSpPr>
          <p:nvPr>
            <p:ph type="sldNum" sz="quarter" idx="12"/>
          </p:nvPr>
        </p:nvSpPr>
        <p:spPr/>
        <p:txBody>
          <a:bodyPr/>
          <a:lstStyle/>
          <a:p>
            <a:fld id="{09880581-6DCB-43E5-A93F-502212690ACB}" type="slidenum">
              <a:rPr lang="en-US" smtClean="0"/>
              <a:t>17</a:t>
            </a:fld>
            <a:endParaRPr lang="en-US"/>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73873" y="4207291"/>
            <a:ext cx="8509782" cy="2427754"/>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78860" y="1321389"/>
            <a:ext cx="2396235" cy="2799471"/>
          </a:xfrm>
          <a:prstGeom prst="rect">
            <a:avLst/>
          </a:prstGeom>
          <a:ln w="28575">
            <a:solidFill>
              <a:srgbClr val="0070C0"/>
            </a:solidFill>
          </a:ln>
        </p:spPr>
      </p:pic>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4137" y="1321389"/>
            <a:ext cx="2799471" cy="2799471"/>
          </a:xfrm>
          <a:prstGeom prst="rect">
            <a:avLst/>
          </a:prstGeom>
          <a:ln w="28575">
            <a:solidFill>
              <a:srgbClr val="FF0000"/>
            </a:solidFill>
          </a:ln>
        </p:spPr>
      </p:pic>
      <p:pic>
        <p:nvPicPr>
          <p:cNvPr id="12" name="Picture 1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640412" y="1322796"/>
            <a:ext cx="2098548" cy="2798064"/>
          </a:xfrm>
          <a:prstGeom prst="rect">
            <a:avLst/>
          </a:prstGeom>
          <a:ln w="28575">
            <a:solidFill>
              <a:srgbClr val="FFFF00"/>
            </a:solidFill>
          </a:ln>
        </p:spPr>
      </p:pic>
      <p:cxnSp>
        <p:nvCxnSpPr>
          <p:cNvPr id="3" name="Straight Connector 2"/>
          <p:cNvCxnSpPr>
            <a:endCxn id="8" idx="1"/>
          </p:cNvCxnSpPr>
          <p:nvPr/>
        </p:nvCxnSpPr>
        <p:spPr>
          <a:xfrm>
            <a:off x="774137" y="4120860"/>
            <a:ext cx="1399736" cy="130030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H="1">
            <a:off x="3573608" y="4120860"/>
            <a:ext cx="1" cy="130030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4640412" y="4120860"/>
            <a:ext cx="466160" cy="650154"/>
          </a:xfrm>
          <a:prstGeom prst="line">
            <a:avLst/>
          </a:prstGeom>
          <a:ln w="28575">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H="1">
            <a:off x="6428764" y="4120860"/>
            <a:ext cx="310196" cy="650154"/>
          </a:xfrm>
          <a:prstGeom prst="line">
            <a:avLst/>
          </a:prstGeom>
          <a:ln w="28575">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8364792" y="4113826"/>
            <a:ext cx="779208" cy="1147491"/>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H="1">
            <a:off x="10605404" y="4099758"/>
            <a:ext cx="162658" cy="1147491"/>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2" name="Rectangle 1"/>
          <p:cNvSpPr/>
          <p:nvPr/>
        </p:nvSpPr>
        <p:spPr>
          <a:xfrm>
            <a:off x="2173873" y="5421168"/>
            <a:ext cx="1399735" cy="36381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9126785" y="5228587"/>
            <a:ext cx="1487950" cy="363812"/>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9214093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Preprocessing</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r>
                  <a:rPr lang="en-US" sz="3200" dirty="0" smtClean="0"/>
                  <a:t>Filtering turbulence </a:t>
                </a:r>
                <a14:m>
                  <m:oMath xmlns:m="http://schemas.openxmlformats.org/officeDocument/2006/math">
                    <m:d>
                      <m:dPr>
                        <m:ctrlPr>
                          <a:rPr lang="en-US" sz="3200" i="1" smtClean="0">
                            <a:latin typeface="Cambria Math" panose="02040503050406030204" pitchFamily="18" charset="0"/>
                          </a:rPr>
                        </m:ctrlPr>
                      </m:dPr>
                      <m:e>
                        <m:sSubSup>
                          <m:sSubSupPr>
                            <m:ctrlPr>
                              <a:rPr lang="en-US" sz="3200" i="1" smtClean="0">
                                <a:latin typeface="Cambria Math" panose="02040503050406030204" pitchFamily="18" charset="0"/>
                              </a:rPr>
                            </m:ctrlPr>
                          </m:sSubSupPr>
                          <m:e>
                            <m:r>
                              <a:rPr lang="en-US" sz="3200" b="0" i="1" smtClean="0">
                                <a:latin typeface="Cambria Math" panose="02040503050406030204" pitchFamily="18" charset="0"/>
                              </a:rPr>
                              <m:t>𝐶</m:t>
                            </m:r>
                          </m:e>
                          <m:sub>
                            <m:r>
                              <a:rPr lang="en-US" sz="3200" b="0" i="1" smtClean="0">
                                <a:latin typeface="Cambria Math" panose="02040503050406030204" pitchFamily="18" charset="0"/>
                              </a:rPr>
                              <m:t>𝑛</m:t>
                            </m:r>
                          </m:sub>
                          <m:sup>
                            <m:r>
                              <a:rPr lang="en-US" sz="3200" b="0" i="1" smtClean="0">
                                <a:latin typeface="Cambria Math" panose="02040503050406030204" pitchFamily="18" charset="0"/>
                              </a:rPr>
                              <m:t>2</m:t>
                            </m:r>
                          </m:sup>
                        </m:sSubSup>
                      </m:e>
                    </m:d>
                  </m:oMath>
                </a14:m>
                <a:r>
                  <a:rPr lang="en-US" sz="3200" dirty="0" smtClean="0"/>
                  <a:t> with reported confidence metrics</a:t>
                </a:r>
              </a:p>
              <a:p>
                <a:pPr lvl="1"/>
                <a:r>
                  <a:rPr lang="en-US" dirty="0" smtClean="0"/>
                  <a:t>Removes bad measurements</a:t>
                </a:r>
              </a:p>
              <a:p>
                <a:endParaRPr lang="en-US" sz="3200" dirty="0" smtClean="0"/>
              </a:p>
              <a:p>
                <a:r>
                  <a:rPr lang="en-US" sz="3200" dirty="0" smtClean="0"/>
                  <a:t>Window-average </a:t>
                </a:r>
                <a:r>
                  <a:rPr lang="en-US" sz="3200" u="sng" dirty="0" smtClean="0"/>
                  <a:t>weather and turbulence</a:t>
                </a:r>
                <a:r>
                  <a:rPr lang="en-US" sz="3200" dirty="0" smtClean="0"/>
                  <a:t> measurements</a:t>
                </a:r>
              </a:p>
              <a:p>
                <a:pPr lvl="1"/>
                <a:r>
                  <a:rPr lang="en-US" dirty="0" smtClean="0"/>
                  <a:t>Smooths the data to amplify the </a:t>
                </a:r>
                <a:r>
                  <a:rPr lang="en-US" i="1" dirty="0" smtClean="0"/>
                  <a:t>trends</a:t>
                </a:r>
                <a:r>
                  <a:rPr lang="en-US" dirty="0" smtClean="0"/>
                  <a:t> and </a:t>
                </a:r>
                <a:r>
                  <a:rPr lang="en-US" dirty="0" smtClean="0"/>
                  <a:t>dampen </a:t>
                </a:r>
                <a:r>
                  <a:rPr lang="en-US" dirty="0" smtClean="0"/>
                  <a:t>high-frequency events</a:t>
                </a:r>
                <a:endParaRPr lang="en-US" dirty="0"/>
              </a:p>
              <a:p>
                <a:endParaRPr lang="en-US" sz="3200" dirty="0" smtClean="0"/>
              </a:p>
              <a:p>
                <a:r>
                  <a:rPr lang="en-US" sz="3200" dirty="0" smtClean="0"/>
                  <a:t>Weather and turbulence measurements are subsampled to every 30 </a:t>
                </a:r>
                <a:r>
                  <a:rPr lang="en-US" sz="3200" dirty="0" smtClean="0"/>
                  <a:t>minutes</a:t>
                </a:r>
              </a:p>
              <a:p>
                <a:pPr lvl="1"/>
                <a:r>
                  <a:rPr lang="en-US" dirty="0" smtClean="0"/>
                  <a:t>Input sequences and output forecasts are every 30 minutes</a:t>
                </a:r>
                <a:endParaRPr lang="en-US" dirty="0" smtClean="0"/>
              </a:p>
              <a:p>
                <a:endParaRPr lang="en-US" sz="3200"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333" t="-2608"/>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09880581-6DCB-43E5-A93F-502212690ACB}" type="slidenum">
              <a:rPr lang="en-US" smtClean="0"/>
              <a:pPr/>
              <a:t>18</a:t>
            </a:fld>
            <a:endParaRPr lang="en-US" dirty="0"/>
          </a:p>
        </p:txBody>
      </p:sp>
    </p:spTree>
    <p:extLst>
      <p:ext uri="{BB962C8B-B14F-4D97-AF65-F5344CB8AC3E}">
        <p14:creationId xmlns:p14="http://schemas.microsoft.com/office/powerpoint/2010/main" val="4768202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itle 4"/>
              <p:cNvSpPr>
                <a:spLocks noGrp="1"/>
              </p:cNvSpPr>
              <p:nvPr>
                <p:ph type="title"/>
              </p:nvPr>
            </p:nvSpPr>
            <p:spPr/>
            <p:txBody>
              <a:bodyPr>
                <a:normAutofit/>
              </a:bodyPr>
              <a:lstStyle/>
              <a:p>
                <a:r>
                  <a:rPr lang="en-US" dirty="0" smtClean="0"/>
                  <a:t>What is Turbulence </a:t>
                </a:r>
                <a14:m>
                  <m:oMath xmlns:m="http://schemas.openxmlformats.org/officeDocument/2006/math">
                    <m:d>
                      <m:dPr>
                        <m:ctrlPr>
                          <a:rPr lang="en-US" i="1" smtClean="0">
                            <a:latin typeface="Cambria Math" panose="02040503050406030204" pitchFamily="18" charset="0"/>
                          </a:rPr>
                        </m:ctrlPr>
                      </m:dPr>
                      <m:e>
                        <m:sSubSup>
                          <m:sSubSupPr>
                            <m:ctrlPr>
                              <a:rPr lang="en-US" i="1" smtClean="0">
                                <a:latin typeface="Cambria Math" panose="02040503050406030204" pitchFamily="18" charset="0"/>
                              </a:rPr>
                            </m:ctrlPr>
                          </m:sSubSupPr>
                          <m:e>
                            <m:r>
                              <a:rPr lang="en-US" b="0" i="1" smtClean="0">
                                <a:latin typeface="Cambria Math" panose="02040503050406030204" pitchFamily="18" charset="0"/>
                              </a:rPr>
                              <m:t>𝐶</m:t>
                            </m:r>
                          </m:e>
                          <m:sub>
                            <m:r>
                              <a:rPr lang="en-US" b="0" i="1" smtClean="0">
                                <a:latin typeface="Cambria Math" panose="02040503050406030204" pitchFamily="18" charset="0"/>
                              </a:rPr>
                              <m:t>𝑛</m:t>
                            </m:r>
                          </m:sub>
                          <m:sup>
                            <m:r>
                              <a:rPr lang="en-US" b="0" i="1" smtClean="0">
                                <a:latin typeface="Cambria Math" panose="02040503050406030204" pitchFamily="18" charset="0"/>
                              </a:rPr>
                              <m:t>2</m:t>
                            </m:r>
                          </m:sup>
                        </m:sSubSup>
                      </m:e>
                    </m:d>
                  </m:oMath>
                </a14:m>
                <a:r>
                  <a:rPr lang="en-US" dirty="0" smtClean="0"/>
                  <a:t>?</a:t>
                </a:r>
                <a:endParaRPr lang="en-US" dirty="0"/>
              </a:p>
            </p:txBody>
          </p:sp>
        </mc:Choice>
        <mc:Fallback xmlns="">
          <p:sp>
            <p:nvSpPr>
              <p:cNvPr id="5" name="Title 4"/>
              <p:cNvSpPr>
                <a:spLocks noGrp="1" noRot="1" noChangeAspect="1" noMove="1" noResize="1" noEditPoints="1" noAdjustHandles="1" noChangeArrowheads="1" noChangeShapeType="1" noTextEdit="1"/>
              </p:cNvSpPr>
              <p:nvPr>
                <p:ph type="title"/>
              </p:nvPr>
            </p:nvSpPr>
            <p:spPr>
              <a:blipFill rotWithShape="0">
                <a:blip r:embed="rId3"/>
                <a:stretch>
                  <a:fillRect t="-2632" b="-131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Content Placeholder 5"/>
              <p:cNvSpPr>
                <a:spLocks noGrp="1"/>
              </p:cNvSpPr>
              <p:nvPr>
                <p:ph sz="half" idx="1"/>
              </p:nvPr>
            </p:nvSpPr>
            <p:spPr/>
            <p:txBody>
              <a:bodyPr>
                <a:normAutofit fontScale="62500" lnSpcReduction="20000"/>
              </a:bodyPr>
              <a:lstStyle/>
              <a:p>
                <a:endParaRPr lang="en-US" dirty="0" smtClean="0"/>
              </a:p>
              <a:p>
                <a:r>
                  <a:rPr lang="en-US" sz="5100" dirty="0" smtClean="0"/>
                  <a:t>Distorts </a:t>
                </a:r>
                <a:r>
                  <a:rPr lang="en-US" sz="5100" dirty="0"/>
                  <a:t>light’s wavefront</a:t>
                </a:r>
              </a:p>
              <a:p>
                <a:endParaRPr lang="en-US" sz="5100" dirty="0" smtClean="0"/>
              </a:p>
              <a:p>
                <a:r>
                  <a:rPr lang="en-US" sz="5100" dirty="0" smtClean="0"/>
                  <a:t>Characterized </a:t>
                </a:r>
                <a:r>
                  <a:rPr lang="en-US" sz="5100" dirty="0"/>
                  <a:t>by refractive-index structure constant </a:t>
                </a:r>
                <a14:m>
                  <m:oMath xmlns:m="http://schemas.openxmlformats.org/officeDocument/2006/math">
                    <m:sSubSup>
                      <m:sSubSupPr>
                        <m:ctrlPr>
                          <a:rPr lang="en-US" sz="5100" i="1">
                            <a:latin typeface="Cambria Math" panose="02040503050406030204" pitchFamily="18" charset="0"/>
                          </a:rPr>
                        </m:ctrlPr>
                      </m:sSubSupPr>
                      <m:e>
                        <m:r>
                          <a:rPr lang="en-US" sz="5100" i="1">
                            <a:latin typeface="Cambria Math" panose="02040503050406030204" pitchFamily="18" charset="0"/>
                          </a:rPr>
                          <m:t>𝐶</m:t>
                        </m:r>
                      </m:e>
                      <m:sub>
                        <m:r>
                          <a:rPr lang="en-US" sz="5100" i="1">
                            <a:latin typeface="Cambria Math" panose="02040503050406030204" pitchFamily="18" charset="0"/>
                          </a:rPr>
                          <m:t>𝑛</m:t>
                        </m:r>
                      </m:sub>
                      <m:sup>
                        <m:r>
                          <a:rPr lang="en-US" sz="5100" i="1">
                            <a:latin typeface="Cambria Math" panose="02040503050406030204" pitchFamily="18" charset="0"/>
                          </a:rPr>
                          <m:t>2</m:t>
                        </m:r>
                      </m:sup>
                    </m:sSubSup>
                    <m:r>
                      <a:rPr lang="en-US" sz="5100" i="1">
                        <a:latin typeface="Cambria Math" panose="02040503050406030204" pitchFamily="18" charset="0"/>
                      </a:rPr>
                      <m:t> </m:t>
                    </m:r>
                    <m:d>
                      <m:dPr>
                        <m:begChr m:val="["/>
                        <m:endChr m:val="]"/>
                        <m:ctrlPr>
                          <a:rPr lang="en-US" sz="5100" i="1">
                            <a:latin typeface="Cambria Math" panose="02040503050406030204" pitchFamily="18" charset="0"/>
                          </a:rPr>
                        </m:ctrlPr>
                      </m:dPr>
                      <m:e>
                        <m:sSup>
                          <m:sSupPr>
                            <m:ctrlPr>
                              <a:rPr lang="en-US" sz="5100" i="1">
                                <a:latin typeface="Cambria Math" panose="02040503050406030204" pitchFamily="18" charset="0"/>
                              </a:rPr>
                            </m:ctrlPr>
                          </m:sSupPr>
                          <m:e>
                            <m:r>
                              <a:rPr lang="en-US" sz="5100" i="1">
                                <a:latin typeface="Cambria Math" panose="02040503050406030204" pitchFamily="18" charset="0"/>
                              </a:rPr>
                              <m:t>𝑚</m:t>
                            </m:r>
                          </m:e>
                          <m:sup>
                            <m:r>
                              <a:rPr lang="en-US" sz="5100" i="1">
                                <a:latin typeface="Cambria Math" panose="02040503050406030204" pitchFamily="18" charset="0"/>
                              </a:rPr>
                              <m:t>−2/3</m:t>
                            </m:r>
                          </m:sup>
                        </m:sSup>
                      </m:e>
                    </m:d>
                  </m:oMath>
                </a14:m>
                <a:endParaRPr lang="en-US" sz="5100" dirty="0" smtClean="0"/>
              </a:p>
              <a:p>
                <a:endParaRPr lang="en-US" sz="5100" dirty="0" smtClean="0"/>
              </a:p>
              <a:p>
                <a:r>
                  <a:rPr lang="en-US" sz="5100" dirty="0" smtClean="0"/>
                  <a:t>Variable with season, time of day, geographical location, altitude, and local weather</a:t>
                </a:r>
                <a:endParaRPr lang="en-US" sz="5100" dirty="0"/>
              </a:p>
            </p:txBody>
          </p:sp>
        </mc:Choice>
        <mc:Fallback xmlns="">
          <p:sp>
            <p:nvSpPr>
              <p:cNvPr id="6" name="Content Placeholder 5"/>
              <p:cNvSpPr>
                <a:spLocks noGrp="1" noRot="1" noChangeAspect="1" noMove="1" noResize="1" noEditPoints="1" noAdjustHandles="1" noChangeArrowheads="1" noChangeShapeType="1" noTextEdit="1"/>
              </p:cNvSpPr>
              <p:nvPr>
                <p:ph sz="half" idx="1"/>
              </p:nvPr>
            </p:nvSpPr>
            <p:spPr>
              <a:blipFill rotWithShape="0">
                <a:blip r:embed="rId4"/>
                <a:stretch>
                  <a:fillRect l="-270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09880581-6DCB-43E5-A93F-502212690ACB}" type="slidenum">
              <a:rPr lang="en-US" smtClean="0"/>
              <a:pPr/>
              <a:t>1</a:t>
            </a:fld>
            <a:endParaRPr lang="en-US" dirty="0"/>
          </a:p>
        </p:txBody>
      </p:sp>
      <p:pic>
        <p:nvPicPr>
          <p:cNvPr id="8" name="Picture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171549" y="2346157"/>
            <a:ext cx="2880360" cy="2880360"/>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55494" y="2346157"/>
            <a:ext cx="2880360" cy="2880360"/>
          </a:xfrm>
          <a:prstGeom prst="rect">
            <a:avLst/>
          </a:prstGeom>
        </p:spPr>
      </p:pic>
      <p:sp>
        <p:nvSpPr>
          <p:cNvPr id="10" name="TextBox 9"/>
          <p:cNvSpPr txBox="1"/>
          <p:nvPr/>
        </p:nvSpPr>
        <p:spPr>
          <a:xfrm>
            <a:off x="7089237" y="1899136"/>
            <a:ext cx="1012874" cy="369204"/>
          </a:xfrm>
          <a:prstGeom prst="rect">
            <a:avLst/>
          </a:prstGeom>
          <a:solidFill>
            <a:schemeClr val="accent2"/>
          </a:solidFill>
          <a:ln>
            <a:solidFill>
              <a:schemeClr val="tx1"/>
            </a:solidFill>
          </a:ln>
        </p:spPr>
        <p:txBody>
          <a:bodyPr wrap="square" rtlCol="0">
            <a:spAutoFit/>
          </a:bodyPr>
          <a:lstStyle/>
          <a:p>
            <a:pPr algn="ctr"/>
            <a:r>
              <a:rPr lang="en-US" dirty="0" smtClean="0"/>
              <a:t>Weak</a:t>
            </a:r>
            <a:endParaRPr lang="en-US" dirty="0"/>
          </a:p>
        </p:txBody>
      </p:sp>
      <p:sp>
        <p:nvSpPr>
          <p:cNvPr id="11" name="TextBox 10"/>
          <p:cNvSpPr txBox="1"/>
          <p:nvPr/>
        </p:nvSpPr>
        <p:spPr>
          <a:xfrm>
            <a:off x="10105292" y="1899136"/>
            <a:ext cx="1012874" cy="369204"/>
          </a:xfrm>
          <a:prstGeom prst="rect">
            <a:avLst/>
          </a:prstGeom>
          <a:solidFill>
            <a:schemeClr val="accent2"/>
          </a:solidFill>
          <a:ln>
            <a:solidFill>
              <a:schemeClr val="tx1"/>
            </a:solidFill>
          </a:ln>
        </p:spPr>
        <p:txBody>
          <a:bodyPr wrap="square" rtlCol="0">
            <a:spAutoFit/>
          </a:bodyPr>
          <a:lstStyle/>
          <a:p>
            <a:pPr algn="ctr"/>
            <a:r>
              <a:rPr lang="en-US" dirty="0" smtClean="0"/>
              <a:t>Strong</a:t>
            </a:r>
            <a:endParaRPr lang="en-US" dirty="0"/>
          </a:p>
        </p:txBody>
      </p:sp>
    </p:spTree>
    <p:extLst>
      <p:ext uri="{BB962C8B-B14F-4D97-AF65-F5344CB8AC3E}">
        <p14:creationId xmlns:p14="http://schemas.microsoft.com/office/powerpoint/2010/main" val="379283226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Preprocessing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sz="3200" dirty="0"/>
                  <a:t>Fill nighttime turbulence measurements with </a:t>
                </a:r>
                <a14:m>
                  <m:oMath xmlns:m="http://schemas.openxmlformats.org/officeDocument/2006/math">
                    <m:r>
                      <a:rPr lang="en-US">
                        <a:latin typeface="Cambria Math" panose="02040503050406030204" pitchFamily="18" charset="0"/>
                      </a:rPr>
                      <m:t>1</m:t>
                    </m:r>
                    <m:sSup>
                      <m:sSupPr>
                        <m:ctrlPr>
                          <a:rPr lang="en-US" i="1">
                            <a:latin typeface="Cambria Math" panose="02040503050406030204" pitchFamily="18" charset="0"/>
                          </a:rPr>
                        </m:ctrlPr>
                      </m:sSupPr>
                      <m:e>
                        <m:r>
                          <a:rPr lang="en-US">
                            <a:latin typeface="Cambria Math" panose="02040503050406030204" pitchFamily="18" charset="0"/>
                          </a:rPr>
                          <m:t> </m:t>
                        </m:r>
                        <m:r>
                          <m:rPr>
                            <m:sty m:val="p"/>
                          </m:rPr>
                          <a:rPr lang="en-US">
                            <a:latin typeface="Cambria Math" panose="02040503050406030204" pitchFamily="18" charset="0"/>
                          </a:rPr>
                          <m:t>X</m:t>
                        </m:r>
                        <m:r>
                          <a:rPr lang="en-US">
                            <a:latin typeface="Cambria Math" panose="02040503050406030204" pitchFamily="18" charset="0"/>
                          </a:rPr>
                          <m:t> </m:t>
                        </m:r>
                        <m:r>
                          <a:rPr lang="en-US" i="1">
                            <a:latin typeface="Cambria Math" panose="02040503050406030204" pitchFamily="18" charset="0"/>
                          </a:rPr>
                          <m:t>10</m:t>
                        </m:r>
                      </m:e>
                      <m:sup>
                        <m:r>
                          <a:rPr lang="en-US" i="1">
                            <a:latin typeface="Cambria Math" panose="02040503050406030204" pitchFamily="18" charset="0"/>
                          </a:rPr>
                          <m:t>−15</m:t>
                        </m:r>
                      </m:sup>
                    </m:sSup>
                    <m:r>
                      <a:rPr lang="en-US" i="1">
                        <a:latin typeface="Cambria Math" panose="02040503050406030204" pitchFamily="18" charset="0"/>
                      </a:rPr>
                      <m:t> </m:t>
                    </m:r>
                    <m:d>
                      <m:dPr>
                        <m:begChr m:val="["/>
                        <m:endChr m:val="]"/>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𝑚</m:t>
                            </m:r>
                          </m:e>
                          <m:sup>
                            <m:d>
                              <m:dPr>
                                <m:ctrlPr>
                                  <a:rPr lang="en-US" i="1">
                                    <a:latin typeface="Cambria Math" panose="02040503050406030204" pitchFamily="18" charset="0"/>
                                  </a:rPr>
                                </m:ctrlPr>
                              </m:dPr>
                              <m:e>
                                <m:r>
                                  <a:rPr lang="en-US" i="1">
                                    <a:latin typeface="Cambria Math" panose="02040503050406030204" pitchFamily="18" charset="0"/>
                                  </a:rPr>
                                  <m:t>−2/3</m:t>
                                </m:r>
                              </m:e>
                            </m:d>
                          </m:sup>
                        </m:sSup>
                      </m:e>
                    </m:d>
                  </m:oMath>
                </a14:m>
                <a:r>
                  <a:rPr lang="en-US" sz="3200" dirty="0"/>
                  <a:t> </a:t>
                </a:r>
                <a:endParaRPr lang="en-US" sz="3200" dirty="0" smtClean="0"/>
              </a:p>
              <a:p>
                <a:pPr lvl="1"/>
                <a:r>
                  <a:rPr lang="en-US" dirty="0"/>
                  <a:t>T</a:t>
                </a:r>
                <a:r>
                  <a:rPr lang="en-US" dirty="0" smtClean="0"/>
                  <a:t>arget </a:t>
                </a:r>
                <a:r>
                  <a:rPr lang="en-US" dirty="0"/>
                  <a:t>is passively </a:t>
                </a:r>
                <a:r>
                  <a:rPr lang="en-US" dirty="0" smtClean="0"/>
                  <a:t>imaged</a:t>
                </a:r>
              </a:p>
              <a:p>
                <a:endParaRPr lang="en-US" dirty="0" smtClean="0"/>
              </a:p>
              <a:p>
                <a:r>
                  <a:rPr lang="en-US" sz="3200" dirty="0" smtClean="0"/>
                  <a:t>Format into pairs of input sequences and output forecasts</a:t>
                </a:r>
              </a:p>
              <a:p>
                <a:pPr lvl="1"/>
                <a:r>
                  <a:rPr lang="en-US" sz="2800" dirty="0"/>
                  <a:t>1255 total sequence/forecast pairs</a:t>
                </a:r>
              </a:p>
              <a:p>
                <a:pPr lvl="2"/>
                <a:r>
                  <a:rPr lang="en-US" sz="2400" u="sng" dirty="0"/>
                  <a:t>Small dataset</a:t>
                </a:r>
              </a:p>
              <a:p>
                <a:endParaRPr lang="en-US" sz="3200"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333" t="-2738"/>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09880581-6DCB-43E5-A93F-502212690ACB}" type="slidenum">
              <a:rPr lang="en-US" smtClean="0"/>
              <a:pPr/>
              <a:t>19</a:t>
            </a:fld>
            <a:endParaRPr lang="en-US" dirty="0"/>
          </a:p>
        </p:txBody>
      </p:sp>
    </p:spTree>
    <p:extLst>
      <p:ext uri="{BB962C8B-B14F-4D97-AF65-F5344CB8AC3E}">
        <p14:creationId xmlns:p14="http://schemas.microsoft.com/office/powerpoint/2010/main" val="337129888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Parse into Train / Validation / Test Datasets</a:t>
            </a:r>
            <a:endParaRPr lang="en-US" dirty="0"/>
          </a:p>
        </p:txBody>
      </p:sp>
      <p:sp>
        <p:nvSpPr>
          <p:cNvPr id="3" name="Content Placeholder 2"/>
          <p:cNvSpPr>
            <a:spLocks noGrp="1"/>
          </p:cNvSpPr>
          <p:nvPr>
            <p:ph idx="1"/>
          </p:nvPr>
        </p:nvSpPr>
        <p:spPr>
          <a:xfrm>
            <a:off x="838200" y="1497455"/>
            <a:ext cx="5668108" cy="4938514"/>
          </a:xfrm>
        </p:spPr>
        <p:txBody>
          <a:bodyPr>
            <a:normAutofit/>
          </a:bodyPr>
          <a:lstStyle/>
          <a:p>
            <a:r>
              <a:rPr lang="en-US" dirty="0"/>
              <a:t>Parse into </a:t>
            </a:r>
            <a:r>
              <a:rPr lang="en-US" dirty="0" smtClean="0"/>
              <a:t>train, validation, and </a:t>
            </a:r>
            <a:r>
              <a:rPr lang="en-US" dirty="0"/>
              <a:t>test </a:t>
            </a:r>
            <a:r>
              <a:rPr lang="en-US" dirty="0" smtClean="0"/>
              <a:t>datasets</a:t>
            </a:r>
            <a:endParaRPr lang="en-US" u="sng" dirty="0" smtClean="0"/>
          </a:p>
          <a:p>
            <a:pPr lvl="1"/>
            <a:r>
              <a:rPr lang="en-US" dirty="0" smtClean="0"/>
              <a:t>Train: data for training models in the grid search</a:t>
            </a:r>
            <a:endParaRPr lang="en-US" dirty="0"/>
          </a:p>
          <a:p>
            <a:pPr lvl="1"/>
            <a:r>
              <a:rPr lang="en-US" dirty="0" smtClean="0"/>
              <a:t>Validation: data for evaluating model performance in grid search</a:t>
            </a:r>
            <a:endParaRPr lang="en-US" dirty="0"/>
          </a:p>
          <a:p>
            <a:pPr lvl="1"/>
            <a:r>
              <a:rPr lang="en-US" dirty="0" smtClean="0"/>
              <a:t>Test: data for final model evaluation</a:t>
            </a:r>
            <a:endParaRPr lang="en-US" dirty="0"/>
          </a:p>
          <a:p>
            <a:endParaRPr lang="en-US" dirty="0" smtClean="0"/>
          </a:p>
          <a:p>
            <a:r>
              <a:rPr lang="en-US" dirty="0" smtClean="0"/>
              <a:t>Train: 01 June – 17 July</a:t>
            </a:r>
          </a:p>
          <a:p>
            <a:r>
              <a:rPr lang="en-US" dirty="0" smtClean="0"/>
              <a:t>Validation: 18 July – 01 August</a:t>
            </a:r>
          </a:p>
          <a:p>
            <a:r>
              <a:rPr lang="en-US" dirty="0" smtClean="0"/>
              <a:t>Test: 02 August – 10 August</a:t>
            </a:r>
            <a:endParaRPr lang="en-US" dirty="0"/>
          </a:p>
        </p:txBody>
      </p:sp>
      <p:sp>
        <p:nvSpPr>
          <p:cNvPr id="4" name="Slide Number Placeholder 3"/>
          <p:cNvSpPr>
            <a:spLocks noGrp="1"/>
          </p:cNvSpPr>
          <p:nvPr>
            <p:ph type="sldNum" sz="quarter" idx="12"/>
          </p:nvPr>
        </p:nvSpPr>
        <p:spPr/>
        <p:txBody>
          <a:bodyPr/>
          <a:lstStyle/>
          <a:p>
            <a:fld id="{09880581-6DCB-43E5-A93F-502212690ACB}" type="slidenum">
              <a:rPr lang="en-US" smtClean="0"/>
              <a:pPr/>
              <a:t>20</a:t>
            </a:fld>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98921" y="2340026"/>
            <a:ext cx="5120640" cy="3200400"/>
          </a:xfrm>
          <a:prstGeom prst="rect">
            <a:avLst/>
          </a:prstGeom>
        </p:spPr>
      </p:pic>
      <mc:AlternateContent xmlns:mc="http://schemas.openxmlformats.org/markup-compatibility/2006" xmlns:a14="http://schemas.microsoft.com/office/drawing/2010/main">
        <mc:Choice Requires="a14">
          <p:sp>
            <p:nvSpPr>
              <p:cNvPr id="6" name="TextBox 5"/>
              <p:cNvSpPr txBox="1"/>
              <p:nvPr/>
            </p:nvSpPr>
            <p:spPr>
              <a:xfrm>
                <a:off x="7824862" y="2032249"/>
                <a:ext cx="2668757" cy="307777"/>
              </a:xfrm>
              <a:prstGeom prst="rect">
                <a:avLst/>
              </a:prstGeom>
              <a:solidFill>
                <a:srgbClr val="FFC000"/>
              </a:solidFill>
              <a:ln>
                <a:solidFill>
                  <a:schemeClr val="tx1"/>
                </a:solidFill>
              </a:ln>
            </p:spPr>
            <p:txBody>
              <a:bodyPr wrap="square" rtlCol="0">
                <a:spAutoFit/>
              </a:bodyPr>
              <a:lstStyle/>
              <a:p>
                <a:pPr algn="ctr"/>
                <a:r>
                  <a:rPr lang="en-US" sz="1400" dirty="0" smtClean="0"/>
                  <a:t>Turbulence </a:t>
                </a:r>
                <a14:m>
                  <m:oMath xmlns:m="http://schemas.openxmlformats.org/officeDocument/2006/math">
                    <m:d>
                      <m:dPr>
                        <m:ctrlPr>
                          <a:rPr lang="en-US" sz="1400" i="1" smtClean="0">
                            <a:latin typeface="Cambria Math" panose="02040503050406030204" pitchFamily="18" charset="0"/>
                          </a:rPr>
                        </m:ctrlPr>
                      </m:dPr>
                      <m:e>
                        <m:sSubSup>
                          <m:sSubSupPr>
                            <m:ctrlPr>
                              <a:rPr lang="en-US" sz="1400" i="1" smtClean="0">
                                <a:latin typeface="Cambria Math" panose="02040503050406030204" pitchFamily="18" charset="0"/>
                              </a:rPr>
                            </m:ctrlPr>
                          </m:sSubSupPr>
                          <m:e>
                            <m:r>
                              <a:rPr lang="en-US" sz="1400" b="0" i="1" smtClean="0">
                                <a:latin typeface="Cambria Math" panose="02040503050406030204" pitchFamily="18" charset="0"/>
                              </a:rPr>
                              <m:t>𝐶</m:t>
                            </m:r>
                          </m:e>
                          <m:sub>
                            <m:r>
                              <a:rPr lang="en-US" sz="1400" b="0" i="1" smtClean="0">
                                <a:latin typeface="Cambria Math" panose="02040503050406030204" pitchFamily="18" charset="0"/>
                              </a:rPr>
                              <m:t>𝑛</m:t>
                            </m:r>
                          </m:sub>
                          <m:sup>
                            <m:r>
                              <a:rPr lang="en-US" sz="1400" b="0" i="1" smtClean="0">
                                <a:latin typeface="Cambria Math" panose="02040503050406030204" pitchFamily="18" charset="0"/>
                              </a:rPr>
                              <m:t>2</m:t>
                            </m:r>
                          </m:sup>
                        </m:sSubSup>
                      </m:e>
                    </m:d>
                  </m:oMath>
                </a14:m>
                <a:r>
                  <a:rPr lang="en-US" sz="1400" dirty="0" smtClean="0"/>
                  <a:t> Forecast Data</a:t>
                </a:r>
                <a:endParaRPr lang="en-US" sz="1400" dirty="0"/>
              </a:p>
            </p:txBody>
          </p:sp>
        </mc:Choice>
        <mc:Fallback xmlns="">
          <p:sp>
            <p:nvSpPr>
              <p:cNvPr id="6" name="TextBox 5"/>
              <p:cNvSpPr txBox="1">
                <a:spLocks noRot="1" noChangeAspect="1" noMove="1" noResize="1" noEditPoints="1" noAdjustHandles="1" noChangeArrowheads="1" noChangeShapeType="1" noTextEdit="1"/>
              </p:cNvSpPr>
              <p:nvPr/>
            </p:nvSpPr>
            <p:spPr>
              <a:xfrm>
                <a:off x="7824862" y="2032249"/>
                <a:ext cx="2668757" cy="307777"/>
              </a:xfrm>
              <a:prstGeom prst="rect">
                <a:avLst/>
              </a:prstGeom>
              <a:blipFill rotWithShape="0">
                <a:blip r:embed="rId3"/>
                <a:stretch>
                  <a:fillRect b="-18868"/>
                </a:stretch>
              </a:blipFill>
              <a:ln>
                <a:solidFill>
                  <a:schemeClr val="tx1"/>
                </a:solidFill>
              </a:ln>
            </p:spPr>
            <p:txBody>
              <a:bodyPr/>
              <a:lstStyle/>
              <a:p>
                <a:r>
                  <a:rPr lang="en-US">
                    <a:noFill/>
                  </a:rPr>
                  <a:t> </a:t>
                </a:r>
              </a:p>
            </p:txBody>
          </p:sp>
        </mc:Fallback>
      </mc:AlternateContent>
    </p:spTree>
    <p:extLst>
      <p:ext uri="{BB962C8B-B14F-4D97-AF65-F5344CB8AC3E}">
        <p14:creationId xmlns:p14="http://schemas.microsoft.com/office/powerpoint/2010/main" val="410035287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Sequence Plots</a:t>
            </a:r>
            <a:endParaRPr lang="en-US" dirty="0"/>
          </a:p>
        </p:txBody>
      </p:sp>
      <p:sp>
        <p:nvSpPr>
          <p:cNvPr id="4" name="Slide Number Placeholder 3"/>
          <p:cNvSpPr>
            <a:spLocks noGrp="1"/>
          </p:cNvSpPr>
          <p:nvPr>
            <p:ph type="sldNum" sz="quarter" idx="12"/>
          </p:nvPr>
        </p:nvSpPr>
        <p:spPr/>
        <p:txBody>
          <a:bodyPr/>
          <a:lstStyle/>
          <a:p>
            <a:fld id="{09880581-6DCB-43E5-A93F-502212690ACB}" type="slidenum">
              <a:rPr lang="en-US" smtClean="0"/>
              <a:pPr/>
              <a:t>21</a:t>
            </a:fld>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4391" y="1500337"/>
            <a:ext cx="3657600" cy="2286000"/>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75295" y="1500337"/>
            <a:ext cx="3657600" cy="2286000"/>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96200" y="1500337"/>
            <a:ext cx="3657600" cy="2286000"/>
          </a:xfrm>
          <a:prstGeom prst="rect">
            <a:avLst/>
          </a:prstGeom>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4391" y="4070350"/>
            <a:ext cx="3657600" cy="2286000"/>
          </a:xfrm>
          <a:prstGeom prst="rect">
            <a:avLst/>
          </a:prstGeom>
        </p:spPr>
      </p:pic>
      <p:pic>
        <p:nvPicPr>
          <p:cNvPr id="10" name="Picture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975295" y="4070350"/>
            <a:ext cx="3657600" cy="2286000"/>
          </a:xfrm>
          <a:prstGeom prst="rect">
            <a:avLst/>
          </a:prstGeom>
        </p:spPr>
      </p:pic>
      <p:pic>
        <p:nvPicPr>
          <p:cNvPr id="12" name="Picture 1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696199" y="4070350"/>
            <a:ext cx="3657600" cy="2286000"/>
          </a:xfrm>
          <a:prstGeom prst="rect">
            <a:avLst/>
          </a:prstGeom>
        </p:spPr>
      </p:pic>
      <p:sp>
        <p:nvSpPr>
          <p:cNvPr id="13" name="TextBox 12"/>
          <p:cNvSpPr txBox="1"/>
          <p:nvPr/>
        </p:nvSpPr>
        <p:spPr>
          <a:xfrm>
            <a:off x="1579361" y="1266130"/>
            <a:ext cx="1207478" cy="307777"/>
          </a:xfrm>
          <a:prstGeom prst="rect">
            <a:avLst/>
          </a:prstGeom>
          <a:solidFill>
            <a:srgbClr val="FFC000"/>
          </a:solidFill>
          <a:ln>
            <a:solidFill>
              <a:schemeClr val="tx1"/>
            </a:solidFill>
          </a:ln>
        </p:spPr>
        <p:txBody>
          <a:bodyPr wrap="square" rtlCol="0">
            <a:spAutoFit/>
          </a:bodyPr>
          <a:lstStyle/>
          <a:p>
            <a:pPr algn="ctr"/>
            <a:r>
              <a:rPr lang="en-US" sz="1400" dirty="0" smtClean="0"/>
              <a:t>Temperature</a:t>
            </a:r>
            <a:endParaRPr lang="en-US" sz="1400" dirty="0"/>
          </a:p>
        </p:txBody>
      </p:sp>
      <p:sp>
        <p:nvSpPr>
          <p:cNvPr id="14" name="TextBox 13"/>
          <p:cNvSpPr txBox="1"/>
          <p:nvPr/>
        </p:nvSpPr>
        <p:spPr>
          <a:xfrm>
            <a:off x="5475066" y="1266130"/>
            <a:ext cx="1207478" cy="307777"/>
          </a:xfrm>
          <a:prstGeom prst="rect">
            <a:avLst/>
          </a:prstGeom>
          <a:solidFill>
            <a:srgbClr val="FFC000"/>
          </a:solidFill>
          <a:ln>
            <a:solidFill>
              <a:schemeClr val="tx1"/>
            </a:solidFill>
          </a:ln>
        </p:spPr>
        <p:txBody>
          <a:bodyPr wrap="square" rtlCol="0">
            <a:spAutoFit/>
          </a:bodyPr>
          <a:lstStyle/>
          <a:p>
            <a:pPr algn="ctr"/>
            <a:r>
              <a:rPr lang="en-US" sz="1400" dirty="0" smtClean="0"/>
              <a:t>Pressure</a:t>
            </a:r>
            <a:endParaRPr lang="en-US" sz="1400" dirty="0"/>
          </a:p>
        </p:txBody>
      </p:sp>
      <p:sp>
        <p:nvSpPr>
          <p:cNvPr id="15" name="TextBox 14"/>
          <p:cNvSpPr txBox="1"/>
          <p:nvPr/>
        </p:nvSpPr>
        <p:spPr>
          <a:xfrm>
            <a:off x="8957018" y="1294123"/>
            <a:ext cx="1597855" cy="307777"/>
          </a:xfrm>
          <a:prstGeom prst="rect">
            <a:avLst/>
          </a:prstGeom>
          <a:solidFill>
            <a:srgbClr val="FFC000"/>
          </a:solidFill>
          <a:ln>
            <a:solidFill>
              <a:schemeClr val="tx1"/>
            </a:solidFill>
          </a:ln>
        </p:spPr>
        <p:txBody>
          <a:bodyPr wrap="square" rtlCol="0">
            <a:spAutoFit/>
          </a:bodyPr>
          <a:lstStyle/>
          <a:p>
            <a:pPr algn="ctr"/>
            <a:r>
              <a:rPr lang="en-US" sz="1400" dirty="0" smtClean="0"/>
              <a:t>Relative Humidity</a:t>
            </a:r>
            <a:endParaRPr lang="en-US" sz="1400" dirty="0"/>
          </a:p>
        </p:txBody>
      </p:sp>
      <p:sp>
        <p:nvSpPr>
          <p:cNvPr id="16" name="TextBox 15"/>
          <p:cNvSpPr txBox="1"/>
          <p:nvPr/>
        </p:nvSpPr>
        <p:spPr>
          <a:xfrm>
            <a:off x="254389" y="3965698"/>
            <a:ext cx="1090246" cy="307777"/>
          </a:xfrm>
          <a:prstGeom prst="rect">
            <a:avLst/>
          </a:prstGeom>
          <a:solidFill>
            <a:srgbClr val="FFC000"/>
          </a:solidFill>
          <a:ln>
            <a:solidFill>
              <a:schemeClr val="tx1"/>
            </a:solidFill>
          </a:ln>
        </p:spPr>
        <p:txBody>
          <a:bodyPr wrap="square" rtlCol="0">
            <a:spAutoFit/>
          </a:bodyPr>
          <a:lstStyle/>
          <a:p>
            <a:pPr algn="ctr"/>
            <a:r>
              <a:rPr lang="en-US" sz="1400" dirty="0" smtClean="0"/>
              <a:t>Wind Speed</a:t>
            </a:r>
            <a:endParaRPr lang="en-US" sz="1400" dirty="0"/>
          </a:p>
        </p:txBody>
      </p:sp>
      <p:sp>
        <p:nvSpPr>
          <p:cNvPr id="17" name="TextBox 16"/>
          <p:cNvSpPr txBox="1"/>
          <p:nvPr/>
        </p:nvSpPr>
        <p:spPr>
          <a:xfrm>
            <a:off x="5096020" y="4000868"/>
            <a:ext cx="1597855" cy="307777"/>
          </a:xfrm>
          <a:prstGeom prst="rect">
            <a:avLst/>
          </a:prstGeom>
          <a:solidFill>
            <a:srgbClr val="FFC000"/>
          </a:solidFill>
          <a:ln>
            <a:solidFill>
              <a:schemeClr val="tx1"/>
            </a:solidFill>
          </a:ln>
        </p:spPr>
        <p:txBody>
          <a:bodyPr wrap="square" rtlCol="0">
            <a:spAutoFit/>
          </a:bodyPr>
          <a:lstStyle/>
          <a:p>
            <a:pPr algn="ctr"/>
            <a:r>
              <a:rPr lang="en-US" sz="1400" dirty="0" smtClean="0"/>
              <a:t>Solar Irradiance</a:t>
            </a:r>
            <a:endParaRPr lang="en-US" sz="1400" dirty="0"/>
          </a:p>
        </p:txBody>
      </p:sp>
      <mc:AlternateContent xmlns:mc="http://schemas.openxmlformats.org/markup-compatibility/2006" xmlns:a14="http://schemas.microsoft.com/office/drawing/2010/main">
        <mc:Choice Requires="a14">
          <p:sp>
            <p:nvSpPr>
              <p:cNvPr id="18" name="TextBox 17"/>
              <p:cNvSpPr txBox="1"/>
              <p:nvPr/>
            </p:nvSpPr>
            <p:spPr>
              <a:xfrm>
                <a:off x="8957018" y="3965697"/>
                <a:ext cx="1597855" cy="307777"/>
              </a:xfrm>
              <a:prstGeom prst="rect">
                <a:avLst/>
              </a:prstGeom>
              <a:solidFill>
                <a:srgbClr val="FFC000"/>
              </a:solidFill>
              <a:ln>
                <a:solidFill>
                  <a:schemeClr val="tx1"/>
                </a:solidFill>
              </a:ln>
            </p:spPr>
            <p:txBody>
              <a:bodyPr wrap="square" rtlCol="0">
                <a:spAutoFit/>
              </a:bodyPr>
              <a:lstStyle/>
              <a:p>
                <a:pPr algn="ctr"/>
                <a:r>
                  <a:rPr lang="en-US" sz="1400" dirty="0" smtClean="0"/>
                  <a:t>Turbulence </a:t>
                </a:r>
                <a14:m>
                  <m:oMath xmlns:m="http://schemas.openxmlformats.org/officeDocument/2006/math">
                    <m:d>
                      <m:dPr>
                        <m:ctrlPr>
                          <a:rPr lang="en-US" sz="1400" i="1" smtClean="0">
                            <a:latin typeface="Cambria Math" panose="02040503050406030204" pitchFamily="18" charset="0"/>
                          </a:rPr>
                        </m:ctrlPr>
                      </m:dPr>
                      <m:e>
                        <m:sSubSup>
                          <m:sSubSupPr>
                            <m:ctrlPr>
                              <a:rPr lang="en-US" sz="1400" i="1" smtClean="0">
                                <a:latin typeface="Cambria Math" panose="02040503050406030204" pitchFamily="18" charset="0"/>
                              </a:rPr>
                            </m:ctrlPr>
                          </m:sSubSupPr>
                          <m:e>
                            <m:r>
                              <a:rPr lang="en-US" sz="1400" b="0" i="1" smtClean="0">
                                <a:latin typeface="Cambria Math" panose="02040503050406030204" pitchFamily="18" charset="0"/>
                              </a:rPr>
                              <m:t>𝐶</m:t>
                            </m:r>
                          </m:e>
                          <m:sub>
                            <m:r>
                              <a:rPr lang="en-US" sz="1400" b="0" i="1" smtClean="0">
                                <a:latin typeface="Cambria Math" panose="02040503050406030204" pitchFamily="18" charset="0"/>
                              </a:rPr>
                              <m:t>𝑛</m:t>
                            </m:r>
                          </m:sub>
                          <m:sup>
                            <m:r>
                              <a:rPr lang="en-US" sz="1400" b="0" i="1" smtClean="0">
                                <a:latin typeface="Cambria Math" panose="02040503050406030204" pitchFamily="18" charset="0"/>
                              </a:rPr>
                              <m:t>2</m:t>
                            </m:r>
                          </m:sup>
                        </m:sSubSup>
                      </m:e>
                    </m:d>
                  </m:oMath>
                </a14:m>
                <a:endParaRPr lang="en-US" sz="1400" dirty="0"/>
              </a:p>
            </p:txBody>
          </p:sp>
        </mc:Choice>
        <mc:Fallback xmlns="">
          <p:sp>
            <p:nvSpPr>
              <p:cNvPr id="18" name="TextBox 17"/>
              <p:cNvSpPr txBox="1">
                <a:spLocks noRot="1" noChangeAspect="1" noMove="1" noResize="1" noEditPoints="1" noAdjustHandles="1" noChangeArrowheads="1" noChangeShapeType="1" noTextEdit="1"/>
              </p:cNvSpPr>
              <p:nvPr/>
            </p:nvSpPr>
            <p:spPr>
              <a:xfrm>
                <a:off x="8957018" y="3965697"/>
                <a:ext cx="1597855" cy="307777"/>
              </a:xfrm>
              <a:prstGeom prst="rect">
                <a:avLst/>
              </a:prstGeom>
              <a:blipFill rotWithShape="0">
                <a:blip r:embed="rId9"/>
                <a:stretch>
                  <a:fillRect b="-19231"/>
                </a:stretch>
              </a:blipFill>
              <a:ln>
                <a:solidFill>
                  <a:schemeClr val="tx1"/>
                </a:solidFill>
              </a:ln>
            </p:spPr>
            <p:txBody>
              <a:bodyPr/>
              <a:lstStyle/>
              <a:p>
                <a:r>
                  <a:rPr lang="en-US">
                    <a:noFill/>
                  </a:rPr>
                  <a:t> </a:t>
                </a:r>
              </a:p>
            </p:txBody>
          </p:sp>
        </mc:Fallback>
      </mc:AlternateContent>
    </p:spTree>
    <p:extLst>
      <p:ext uri="{BB962C8B-B14F-4D97-AF65-F5344CB8AC3E}">
        <p14:creationId xmlns:p14="http://schemas.microsoft.com/office/powerpoint/2010/main" val="411676895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Grid Search</a:t>
            </a:r>
            <a:br>
              <a:rPr lang="en-US" dirty="0" smtClean="0"/>
            </a:br>
            <a:endParaRPr lang="en-US" dirty="0"/>
          </a:p>
        </p:txBody>
      </p:sp>
      <p:sp>
        <p:nvSpPr>
          <p:cNvPr id="6" name="Text Placeholder 5"/>
          <p:cNvSpPr>
            <a:spLocks noGrp="1"/>
          </p:cNvSpPr>
          <p:nvPr>
            <p:ph type="body" idx="1"/>
          </p:nvPr>
        </p:nvSpPr>
        <p:spPr/>
        <p:txBody>
          <a:bodyPr/>
          <a:lstStyle/>
          <a:p>
            <a:endParaRPr lang="en-US"/>
          </a:p>
        </p:txBody>
      </p:sp>
      <p:sp>
        <p:nvSpPr>
          <p:cNvPr id="4" name="Slide Number Placeholder 3"/>
          <p:cNvSpPr>
            <a:spLocks noGrp="1"/>
          </p:cNvSpPr>
          <p:nvPr>
            <p:ph type="sldNum" sz="quarter" idx="12"/>
          </p:nvPr>
        </p:nvSpPr>
        <p:spPr/>
        <p:txBody>
          <a:bodyPr/>
          <a:lstStyle/>
          <a:p>
            <a:fld id="{09880581-6DCB-43E5-A93F-502212690ACB}" type="slidenum">
              <a:rPr lang="en-US" smtClean="0"/>
              <a:pPr/>
              <a:t>22</a:t>
            </a:fld>
            <a:endParaRPr lang="en-US" dirty="0"/>
          </a:p>
        </p:txBody>
      </p:sp>
    </p:spTree>
    <p:extLst>
      <p:ext uri="{BB962C8B-B14F-4D97-AF65-F5344CB8AC3E}">
        <p14:creationId xmlns:p14="http://schemas.microsoft.com/office/powerpoint/2010/main" val="362412225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Grid Search</a:t>
            </a:r>
            <a:endParaRPr lang="en-US" dirty="0"/>
          </a:p>
        </p:txBody>
      </p:sp>
      <p:sp>
        <p:nvSpPr>
          <p:cNvPr id="3" name="Content Placeholder 2"/>
          <p:cNvSpPr>
            <a:spLocks noGrp="1"/>
          </p:cNvSpPr>
          <p:nvPr>
            <p:ph idx="1"/>
          </p:nvPr>
        </p:nvSpPr>
        <p:spPr/>
        <p:txBody>
          <a:bodyPr/>
          <a:lstStyle/>
          <a:p>
            <a:r>
              <a:rPr lang="en-US" dirty="0"/>
              <a:t>There are many combinations of model training parameters that can be adjusted, and each can impact </a:t>
            </a:r>
            <a:r>
              <a:rPr lang="en-US" dirty="0" smtClean="0"/>
              <a:t>performance</a:t>
            </a:r>
          </a:p>
          <a:p>
            <a:endParaRPr lang="en-US" dirty="0" smtClean="0"/>
          </a:p>
          <a:p>
            <a:r>
              <a:rPr lang="en-US" dirty="0"/>
              <a:t>The grid search trains </a:t>
            </a:r>
            <a:r>
              <a:rPr lang="en-US" dirty="0" smtClean="0"/>
              <a:t>models </a:t>
            </a:r>
            <a:r>
              <a:rPr lang="en-US" dirty="0"/>
              <a:t>using a defined parameter </a:t>
            </a:r>
            <a:r>
              <a:rPr lang="en-US" dirty="0" smtClean="0"/>
              <a:t>space</a:t>
            </a:r>
            <a:endParaRPr lang="en-US" sz="2400" dirty="0"/>
          </a:p>
          <a:p>
            <a:pPr lvl="1"/>
            <a:r>
              <a:rPr lang="en-US" dirty="0"/>
              <a:t>Each model is trained on the train dataset and evaluated on the validation </a:t>
            </a:r>
            <a:r>
              <a:rPr lang="en-US" dirty="0" smtClean="0"/>
              <a:t>dataset</a:t>
            </a:r>
            <a:endParaRPr lang="en-US" dirty="0"/>
          </a:p>
          <a:p>
            <a:endParaRPr lang="en-US" dirty="0"/>
          </a:p>
          <a:p>
            <a:r>
              <a:rPr lang="en-US" dirty="0"/>
              <a:t>In this thesis, 10 models are trained for each combination in the grid search space to ensure a robust result</a:t>
            </a:r>
          </a:p>
          <a:p>
            <a:endParaRPr lang="en-US" dirty="0"/>
          </a:p>
        </p:txBody>
      </p:sp>
      <p:sp>
        <p:nvSpPr>
          <p:cNvPr id="4" name="Slide Number Placeholder 3"/>
          <p:cNvSpPr>
            <a:spLocks noGrp="1"/>
          </p:cNvSpPr>
          <p:nvPr>
            <p:ph type="sldNum" sz="quarter" idx="12"/>
          </p:nvPr>
        </p:nvSpPr>
        <p:spPr/>
        <p:txBody>
          <a:bodyPr/>
          <a:lstStyle/>
          <a:p>
            <a:fld id="{09880581-6DCB-43E5-A93F-502212690ACB}" type="slidenum">
              <a:rPr lang="en-US" smtClean="0"/>
              <a:pPr/>
              <a:t>23</a:t>
            </a:fld>
            <a:endParaRPr lang="en-US" dirty="0"/>
          </a:p>
        </p:txBody>
      </p:sp>
    </p:spTree>
    <p:extLst>
      <p:ext uri="{BB962C8B-B14F-4D97-AF65-F5344CB8AC3E}">
        <p14:creationId xmlns:p14="http://schemas.microsoft.com/office/powerpoint/2010/main" val="195334287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Grid Search Parameters</a:t>
            </a:r>
            <a:endParaRPr lang="en-US" dirty="0"/>
          </a:p>
        </p:txBody>
      </p:sp>
      <p:sp>
        <p:nvSpPr>
          <p:cNvPr id="3" name="Content Placeholder 2"/>
          <p:cNvSpPr>
            <a:spLocks noGrp="1"/>
          </p:cNvSpPr>
          <p:nvPr>
            <p:ph idx="1"/>
          </p:nvPr>
        </p:nvSpPr>
        <p:spPr>
          <a:xfrm>
            <a:off x="838200" y="1497455"/>
            <a:ext cx="6139375" cy="4679508"/>
          </a:xfrm>
        </p:spPr>
        <p:txBody>
          <a:bodyPr/>
          <a:lstStyle/>
          <a:p>
            <a:pPr marL="514350" indent="-514350">
              <a:buFont typeface="+mj-lt"/>
              <a:buAutoNum type="arabicPeriod"/>
            </a:pPr>
            <a:r>
              <a:rPr lang="en-US" dirty="0" smtClean="0"/>
              <a:t>Architecture / RNN Cell</a:t>
            </a:r>
          </a:p>
          <a:p>
            <a:pPr lvl="1"/>
            <a:r>
              <a:rPr lang="en-US" dirty="0" smtClean="0"/>
              <a:t>MLP, simple RNN, LSTM-RNN, GRU-RNN</a:t>
            </a:r>
          </a:p>
          <a:p>
            <a:pPr marL="514350" indent="-514350">
              <a:buFont typeface="+mj-lt"/>
              <a:buAutoNum type="arabicPeriod"/>
            </a:pPr>
            <a:r>
              <a:rPr lang="en-US" dirty="0" smtClean="0"/>
              <a:t>Input variables</a:t>
            </a:r>
          </a:p>
          <a:p>
            <a:pPr lvl="1"/>
            <a:r>
              <a:rPr lang="en-US" dirty="0" smtClean="0"/>
              <a:t>Minimum of 4</a:t>
            </a:r>
          </a:p>
          <a:p>
            <a:pPr marL="514350" indent="-514350">
              <a:buFont typeface="+mj-lt"/>
              <a:buAutoNum type="arabicPeriod"/>
            </a:pPr>
            <a:r>
              <a:rPr lang="en-US" dirty="0" smtClean="0"/>
              <a:t>Input sequence length</a:t>
            </a:r>
          </a:p>
          <a:p>
            <a:pPr lvl="1"/>
            <a:r>
              <a:rPr lang="en-US" dirty="0" smtClean="0"/>
              <a:t>4, 8, 12, 16 hours</a:t>
            </a:r>
          </a:p>
          <a:p>
            <a:pPr marL="514350" indent="-514350">
              <a:buFont typeface="+mj-lt"/>
              <a:buAutoNum type="arabicPeriod"/>
            </a:pPr>
            <a:r>
              <a:rPr lang="en-US" dirty="0" smtClean="0"/>
              <a:t>Number of hidden layers</a:t>
            </a:r>
          </a:p>
          <a:p>
            <a:pPr lvl="1"/>
            <a:r>
              <a:rPr lang="en-US" dirty="0" smtClean="0"/>
              <a:t>1, 2</a:t>
            </a:r>
          </a:p>
          <a:p>
            <a:pPr marL="514350" indent="-514350">
              <a:buFont typeface="+mj-lt"/>
              <a:buAutoNum type="arabicPeriod"/>
            </a:pPr>
            <a:r>
              <a:rPr lang="en-US" dirty="0" smtClean="0"/>
              <a:t>Number of nodes per hidden layer</a:t>
            </a:r>
          </a:p>
          <a:p>
            <a:pPr lvl="1"/>
            <a:r>
              <a:rPr lang="en-US" dirty="0" smtClean="0"/>
              <a:t>10, 20, 30, 40, 50</a:t>
            </a:r>
            <a:endParaRPr lang="en-US" dirty="0"/>
          </a:p>
        </p:txBody>
      </p:sp>
      <p:sp>
        <p:nvSpPr>
          <p:cNvPr id="4" name="Slide Number Placeholder 3"/>
          <p:cNvSpPr>
            <a:spLocks noGrp="1"/>
          </p:cNvSpPr>
          <p:nvPr>
            <p:ph type="sldNum" sz="quarter" idx="12"/>
          </p:nvPr>
        </p:nvSpPr>
        <p:spPr/>
        <p:txBody>
          <a:bodyPr/>
          <a:lstStyle/>
          <a:p>
            <a:fld id="{09880581-6DCB-43E5-A93F-502212690ACB}" type="slidenum">
              <a:rPr lang="en-US" smtClean="0"/>
              <a:pPr/>
              <a:t>24</a:t>
            </a:fld>
            <a:endParaRPr lang="en-US" dirty="0"/>
          </a:p>
        </p:txBody>
      </p:sp>
    </p:spTree>
    <p:extLst>
      <p:ext uri="{BB962C8B-B14F-4D97-AF65-F5344CB8AC3E}">
        <p14:creationId xmlns:p14="http://schemas.microsoft.com/office/powerpoint/2010/main" val="312228530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Grid Search Results</a:t>
            </a:r>
            <a:endParaRPr lang="en-US" dirty="0"/>
          </a:p>
        </p:txBody>
      </p:sp>
      <p:sp>
        <p:nvSpPr>
          <p:cNvPr id="3" name="Content Placeholder 2"/>
          <p:cNvSpPr>
            <a:spLocks noGrp="1"/>
          </p:cNvSpPr>
          <p:nvPr>
            <p:ph idx="1"/>
          </p:nvPr>
        </p:nvSpPr>
        <p:spPr>
          <a:xfrm>
            <a:off x="838200" y="1497455"/>
            <a:ext cx="5534465" cy="5121394"/>
          </a:xfrm>
        </p:spPr>
        <p:txBody>
          <a:bodyPr>
            <a:normAutofit/>
          </a:bodyPr>
          <a:lstStyle/>
          <a:p>
            <a:endParaRPr lang="en-US" sz="3200" dirty="0" smtClean="0"/>
          </a:p>
          <a:p>
            <a:r>
              <a:rPr lang="en-US" sz="3200" dirty="0" smtClean="0"/>
              <a:t>Average grid search results</a:t>
            </a:r>
          </a:p>
          <a:p>
            <a:endParaRPr lang="en-US" sz="3200" dirty="0"/>
          </a:p>
          <a:p>
            <a:r>
              <a:rPr lang="en-US" sz="3200" dirty="0" smtClean="0"/>
              <a:t>Plot the best of each architecture</a:t>
            </a:r>
          </a:p>
          <a:p>
            <a:endParaRPr lang="en-US" sz="3200" dirty="0" smtClean="0"/>
          </a:p>
          <a:p>
            <a:r>
              <a:rPr lang="en-US" sz="3200" u="sng" dirty="0" smtClean="0"/>
              <a:t>The GRU-RNN is the best performing overall</a:t>
            </a:r>
          </a:p>
        </p:txBody>
      </p:sp>
      <p:sp>
        <p:nvSpPr>
          <p:cNvPr id="4" name="Slide Number Placeholder 3"/>
          <p:cNvSpPr>
            <a:spLocks noGrp="1"/>
          </p:cNvSpPr>
          <p:nvPr>
            <p:ph type="sldNum" sz="quarter" idx="12"/>
          </p:nvPr>
        </p:nvSpPr>
        <p:spPr/>
        <p:txBody>
          <a:bodyPr/>
          <a:lstStyle/>
          <a:p>
            <a:fld id="{09880581-6DCB-43E5-A93F-502212690ACB}" type="slidenum">
              <a:rPr lang="en-US" smtClean="0"/>
              <a:pPr/>
              <a:t>25</a:t>
            </a:fld>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7000" y="1957537"/>
            <a:ext cx="4876800" cy="3657600"/>
          </a:xfrm>
          <a:prstGeom prst="rect">
            <a:avLst/>
          </a:prstGeom>
        </p:spPr>
      </p:pic>
      <p:cxnSp>
        <p:nvCxnSpPr>
          <p:cNvPr id="7" name="Straight Arrow Connector 6"/>
          <p:cNvCxnSpPr/>
          <p:nvPr/>
        </p:nvCxnSpPr>
        <p:spPr>
          <a:xfrm flipV="1">
            <a:off x="5296486" y="4944794"/>
            <a:ext cx="2004646" cy="34465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1062933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Best Results</a:t>
            </a:r>
            <a:endParaRPr lang="en-US" dirty="0"/>
          </a:p>
        </p:txBody>
      </p:sp>
      <p:sp>
        <p:nvSpPr>
          <p:cNvPr id="3" name="Content Placeholder 2"/>
          <p:cNvSpPr>
            <a:spLocks noGrp="1"/>
          </p:cNvSpPr>
          <p:nvPr>
            <p:ph idx="1"/>
          </p:nvPr>
        </p:nvSpPr>
        <p:spPr>
          <a:xfrm>
            <a:off x="838199" y="1497455"/>
            <a:ext cx="10739511" cy="4685296"/>
          </a:xfrm>
        </p:spPr>
        <p:txBody>
          <a:bodyPr>
            <a:normAutofit/>
          </a:bodyPr>
          <a:lstStyle/>
          <a:p>
            <a:r>
              <a:rPr lang="en-US" sz="3200" dirty="0" smtClean="0"/>
              <a:t>The best 3 GRU-RNN models are highly consistent</a:t>
            </a:r>
          </a:p>
          <a:p>
            <a:r>
              <a:rPr lang="en-US" sz="3200" dirty="0" smtClean="0"/>
              <a:t>Indicates the grid search has found a class of model parameters that is best</a:t>
            </a:r>
          </a:p>
          <a:p>
            <a:endParaRPr lang="en-US" dirty="0" smtClean="0"/>
          </a:p>
        </p:txBody>
      </p:sp>
      <p:sp>
        <p:nvSpPr>
          <p:cNvPr id="4" name="Slide Number Placeholder 3"/>
          <p:cNvSpPr>
            <a:spLocks noGrp="1"/>
          </p:cNvSpPr>
          <p:nvPr>
            <p:ph type="sldNum" sz="quarter" idx="12"/>
          </p:nvPr>
        </p:nvSpPr>
        <p:spPr>
          <a:xfrm>
            <a:off x="9317478" y="6356351"/>
            <a:ext cx="2743200" cy="365125"/>
          </a:xfrm>
        </p:spPr>
        <p:txBody>
          <a:bodyPr/>
          <a:lstStyle/>
          <a:p>
            <a:fld id="{09880581-6DCB-43E5-A93F-502212690ACB}" type="slidenum">
              <a:rPr lang="en-US" smtClean="0"/>
              <a:pPr/>
              <a:t>26</a:t>
            </a:fld>
            <a:endParaRPr lang="en-US" dirty="0"/>
          </a:p>
        </p:txBody>
      </p:sp>
      <mc:AlternateContent xmlns:mc="http://schemas.openxmlformats.org/markup-compatibility/2006" xmlns:a14="http://schemas.microsoft.com/office/drawing/2010/main">
        <mc:Choice Requires="a14">
          <p:graphicFrame>
            <p:nvGraphicFramePr>
              <p:cNvPr id="5" name="Table 4"/>
              <p:cNvGraphicFramePr>
                <a:graphicFrameLocks noGrp="1"/>
              </p:cNvGraphicFramePr>
              <p:nvPr>
                <p:extLst>
                  <p:ext uri="{D42A27DB-BD31-4B8C-83A1-F6EECF244321}">
                    <p14:modId xmlns:p14="http://schemas.microsoft.com/office/powerpoint/2010/main" val="1961407682"/>
                  </p:ext>
                </p:extLst>
              </p:nvPr>
            </p:nvGraphicFramePr>
            <p:xfrm>
              <a:off x="2430339" y="3660869"/>
              <a:ext cx="7555229" cy="1483360"/>
            </p:xfrm>
            <a:graphic>
              <a:graphicData uri="http://schemas.openxmlformats.org/drawingml/2006/table">
                <a:tbl>
                  <a:tblPr firstRow="1" bandRow="1">
                    <a:tableStyleId>{5C22544A-7EE6-4342-B048-85BDC9FD1C3A}</a:tableStyleId>
                  </a:tblPr>
                  <a:tblGrid>
                    <a:gridCol w="1306830"/>
                    <a:gridCol w="2011616"/>
                    <a:gridCol w="2572385"/>
                    <a:gridCol w="829056"/>
                    <a:gridCol w="835342"/>
                  </a:tblGrid>
                  <a:tr h="370840">
                    <a:tc>
                      <a:txBody>
                        <a:bodyPr/>
                        <a:lstStyle/>
                        <a:p>
                          <a:pPr algn="ctr"/>
                          <a:r>
                            <a:rPr lang="en-US" dirty="0" smtClean="0">
                              <a:solidFill>
                                <a:schemeClr val="tx1"/>
                              </a:solidFill>
                            </a:rPr>
                            <a:t>Model</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dirty="0" smtClean="0">
                              <a:solidFill>
                                <a:schemeClr val="tx1"/>
                              </a:solidFill>
                            </a:rPr>
                            <a:t>Sequence Features</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dirty="0" smtClean="0">
                              <a:solidFill>
                                <a:schemeClr val="tx1"/>
                              </a:solidFill>
                            </a:rPr>
                            <a:t>Sequence Length (hours)</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dirty="0" smtClean="0">
                              <a:solidFill>
                                <a:schemeClr val="tx1"/>
                              </a:solidFill>
                            </a:rPr>
                            <a:t>Layers</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dirty="0" smtClean="0">
                              <a:solidFill>
                                <a:schemeClr val="tx1"/>
                              </a:solidFill>
                            </a:rPr>
                            <a:t>Nodes</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r>
                  <a:tr h="370840">
                    <a:tc>
                      <a:txBody>
                        <a:bodyPr/>
                        <a:lstStyle/>
                        <a:p>
                          <a:pPr algn="ctr"/>
                          <a:r>
                            <a:rPr lang="en-US" dirty="0" smtClean="0"/>
                            <a:t>GRU-RNN 1</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smtClean="0">
                              <a:solidFill>
                                <a:schemeClr val="tx1"/>
                              </a:solidFill>
                            </a:rPr>
                            <a:t>Press,</a:t>
                          </a:r>
                          <a:r>
                            <a:rPr lang="en-US" baseline="0" dirty="0" smtClean="0">
                              <a:solidFill>
                                <a:schemeClr val="tx1"/>
                              </a:solidFill>
                            </a:rPr>
                            <a:t> RH, SI, </a:t>
                          </a:r>
                          <a14:m>
                            <m:oMath xmlns:m="http://schemas.openxmlformats.org/officeDocument/2006/math">
                              <m:sSubSup>
                                <m:sSubSupPr>
                                  <m:ctrlPr>
                                    <a:rPr lang="en-US" i="1" baseline="0" smtClean="0">
                                      <a:solidFill>
                                        <a:schemeClr val="tx1"/>
                                      </a:solidFill>
                                      <a:latin typeface="Cambria Math" panose="02040503050406030204" pitchFamily="18" charset="0"/>
                                    </a:rPr>
                                  </m:ctrlPr>
                                </m:sSubSupPr>
                                <m:e>
                                  <m:r>
                                    <a:rPr lang="en-US" b="0" i="1" baseline="0" smtClean="0">
                                      <a:solidFill>
                                        <a:schemeClr val="tx1"/>
                                      </a:solidFill>
                                      <a:latin typeface="Cambria Math" panose="02040503050406030204" pitchFamily="18" charset="0"/>
                                    </a:rPr>
                                    <m:t>𝐶</m:t>
                                  </m:r>
                                </m:e>
                                <m:sub>
                                  <m:r>
                                    <a:rPr lang="en-US" b="0" i="1" baseline="0" smtClean="0">
                                      <a:solidFill>
                                        <a:schemeClr val="tx1"/>
                                      </a:solidFill>
                                      <a:latin typeface="Cambria Math" panose="02040503050406030204" pitchFamily="18" charset="0"/>
                                    </a:rPr>
                                    <m:t>𝑛</m:t>
                                  </m:r>
                                </m:sub>
                                <m:sup>
                                  <m:r>
                                    <a:rPr lang="en-US" b="0" i="1" baseline="0" smtClean="0">
                                      <a:solidFill>
                                        <a:schemeClr val="tx1"/>
                                      </a:solidFill>
                                      <a:latin typeface="Cambria Math" panose="02040503050406030204" pitchFamily="18" charset="0"/>
                                    </a:rPr>
                                    <m:t>2</m:t>
                                  </m:r>
                                </m:sup>
                              </m:sSubSup>
                            </m:oMath>
                          </a14:m>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dirty="0" smtClean="0">
                              <a:solidFill>
                                <a:schemeClr val="tx1"/>
                              </a:solidFill>
                            </a:rPr>
                            <a:t>12</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dirty="0" smtClean="0">
                              <a:solidFill>
                                <a:schemeClr val="tx1"/>
                              </a:solidFill>
                            </a:rPr>
                            <a:t>2</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dirty="0" smtClean="0">
                              <a:solidFill>
                                <a:schemeClr val="tx1"/>
                              </a:solidFill>
                            </a:rPr>
                            <a:t>40</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r>
                  <a:tr h="370840">
                    <a:tc>
                      <a:txBody>
                        <a:bodyPr/>
                        <a:lstStyle/>
                        <a:p>
                          <a:pPr algn="ctr"/>
                          <a:r>
                            <a:rPr lang="en-US" dirty="0" smtClean="0"/>
                            <a:t>GRU-RNN 2</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smtClean="0">
                              <a:solidFill>
                                <a:schemeClr val="tx1"/>
                              </a:solidFill>
                            </a:rPr>
                            <a:t>Press,</a:t>
                          </a:r>
                          <a:r>
                            <a:rPr lang="en-US" baseline="0" dirty="0" smtClean="0">
                              <a:solidFill>
                                <a:schemeClr val="tx1"/>
                              </a:solidFill>
                            </a:rPr>
                            <a:t> RH, SI, </a:t>
                          </a:r>
                          <a14:m>
                            <m:oMath xmlns:m="http://schemas.openxmlformats.org/officeDocument/2006/math">
                              <m:sSubSup>
                                <m:sSubSupPr>
                                  <m:ctrlPr>
                                    <a:rPr lang="en-US" i="1" baseline="0" smtClean="0">
                                      <a:solidFill>
                                        <a:schemeClr val="tx1"/>
                                      </a:solidFill>
                                      <a:latin typeface="Cambria Math" panose="02040503050406030204" pitchFamily="18" charset="0"/>
                                    </a:rPr>
                                  </m:ctrlPr>
                                </m:sSubSupPr>
                                <m:e>
                                  <m:r>
                                    <a:rPr lang="en-US" b="0" i="1" baseline="0" smtClean="0">
                                      <a:solidFill>
                                        <a:schemeClr val="tx1"/>
                                      </a:solidFill>
                                      <a:latin typeface="Cambria Math" panose="02040503050406030204" pitchFamily="18" charset="0"/>
                                    </a:rPr>
                                    <m:t>𝐶</m:t>
                                  </m:r>
                                </m:e>
                                <m:sub>
                                  <m:r>
                                    <a:rPr lang="en-US" b="0" i="1" baseline="0" smtClean="0">
                                      <a:solidFill>
                                        <a:schemeClr val="tx1"/>
                                      </a:solidFill>
                                      <a:latin typeface="Cambria Math" panose="02040503050406030204" pitchFamily="18" charset="0"/>
                                    </a:rPr>
                                    <m:t>𝑛</m:t>
                                  </m:r>
                                </m:sub>
                                <m:sup>
                                  <m:r>
                                    <a:rPr lang="en-US" b="0" i="1" baseline="0" smtClean="0">
                                      <a:solidFill>
                                        <a:schemeClr val="tx1"/>
                                      </a:solidFill>
                                      <a:latin typeface="Cambria Math" panose="02040503050406030204" pitchFamily="18" charset="0"/>
                                    </a:rPr>
                                    <m:t>2</m:t>
                                  </m:r>
                                </m:sup>
                              </m:sSubSup>
                            </m:oMath>
                          </a14:m>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dirty="0" smtClean="0">
                              <a:solidFill>
                                <a:schemeClr val="tx1"/>
                              </a:solidFill>
                            </a:rPr>
                            <a:t>12</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dirty="0" smtClean="0">
                              <a:solidFill>
                                <a:schemeClr val="tx1"/>
                              </a:solidFill>
                            </a:rPr>
                            <a:t>2</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dirty="0" smtClean="0">
                              <a:solidFill>
                                <a:schemeClr val="tx1"/>
                              </a:solidFill>
                            </a:rPr>
                            <a:t>50</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r>
                  <a:tr h="370840">
                    <a:tc>
                      <a:txBody>
                        <a:bodyPr/>
                        <a:lstStyle/>
                        <a:p>
                          <a:pPr algn="ctr"/>
                          <a:r>
                            <a:rPr lang="en-US" dirty="0" smtClean="0"/>
                            <a:t>GRU-RNN 3</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smtClean="0">
                              <a:solidFill>
                                <a:schemeClr val="tx1"/>
                              </a:solidFill>
                            </a:rPr>
                            <a:t>Press,</a:t>
                          </a:r>
                          <a:r>
                            <a:rPr lang="en-US" baseline="0" dirty="0" smtClean="0">
                              <a:solidFill>
                                <a:schemeClr val="tx1"/>
                              </a:solidFill>
                            </a:rPr>
                            <a:t> RH, SI, </a:t>
                          </a:r>
                          <a14:m>
                            <m:oMath xmlns:m="http://schemas.openxmlformats.org/officeDocument/2006/math">
                              <m:sSubSup>
                                <m:sSubSupPr>
                                  <m:ctrlPr>
                                    <a:rPr lang="en-US" i="1" baseline="0" smtClean="0">
                                      <a:solidFill>
                                        <a:schemeClr val="tx1"/>
                                      </a:solidFill>
                                      <a:latin typeface="Cambria Math" panose="02040503050406030204" pitchFamily="18" charset="0"/>
                                    </a:rPr>
                                  </m:ctrlPr>
                                </m:sSubSupPr>
                                <m:e>
                                  <m:r>
                                    <a:rPr lang="en-US" b="0" i="1" baseline="0" smtClean="0">
                                      <a:solidFill>
                                        <a:schemeClr val="tx1"/>
                                      </a:solidFill>
                                      <a:latin typeface="Cambria Math" panose="02040503050406030204" pitchFamily="18" charset="0"/>
                                    </a:rPr>
                                    <m:t>𝐶</m:t>
                                  </m:r>
                                </m:e>
                                <m:sub>
                                  <m:r>
                                    <a:rPr lang="en-US" b="0" i="1" baseline="0" smtClean="0">
                                      <a:solidFill>
                                        <a:schemeClr val="tx1"/>
                                      </a:solidFill>
                                      <a:latin typeface="Cambria Math" panose="02040503050406030204" pitchFamily="18" charset="0"/>
                                    </a:rPr>
                                    <m:t>𝑛</m:t>
                                  </m:r>
                                </m:sub>
                                <m:sup>
                                  <m:r>
                                    <a:rPr lang="en-US" b="0" i="1" baseline="0" smtClean="0">
                                      <a:solidFill>
                                        <a:schemeClr val="tx1"/>
                                      </a:solidFill>
                                      <a:latin typeface="Cambria Math" panose="02040503050406030204" pitchFamily="18" charset="0"/>
                                    </a:rPr>
                                    <m:t>2</m:t>
                                  </m:r>
                                </m:sup>
                              </m:sSubSup>
                            </m:oMath>
                          </a14:m>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dirty="0" smtClean="0">
                              <a:solidFill>
                                <a:schemeClr val="tx1"/>
                              </a:solidFill>
                            </a:rPr>
                            <a:t>12</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dirty="0" smtClean="0">
                              <a:solidFill>
                                <a:schemeClr val="tx1"/>
                              </a:solidFill>
                            </a:rPr>
                            <a:t>2</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dirty="0" smtClean="0">
                              <a:solidFill>
                                <a:schemeClr val="tx1"/>
                              </a:solidFill>
                            </a:rPr>
                            <a:t>30</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r>
                </a:tbl>
              </a:graphicData>
            </a:graphic>
          </p:graphicFrame>
        </mc:Choice>
        <mc:Fallback xmlns="">
          <p:graphicFrame>
            <p:nvGraphicFramePr>
              <p:cNvPr id="5" name="Table 4"/>
              <p:cNvGraphicFramePr>
                <a:graphicFrameLocks noGrp="1"/>
              </p:cNvGraphicFramePr>
              <p:nvPr>
                <p:extLst>
                  <p:ext uri="{D42A27DB-BD31-4B8C-83A1-F6EECF244321}">
                    <p14:modId xmlns:p14="http://schemas.microsoft.com/office/powerpoint/2010/main" val="1961407682"/>
                  </p:ext>
                </p:extLst>
              </p:nvPr>
            </p:nvGraphicFramePr>
            <p:xfrm>
              <a:off x="2430339" y="3660869"/>
              <a:ext cx="7555229" cy="1483360"/>
            </p:xfrm>
            <a:graphic>
              <a:graphicData uri="http://schemas.openxmlformats.org/drawingml/2006/table">
                <a:tbl>
                  <a:tblPr firstRow="1" bandRow="1">
                    <a:tableStyleId>{5C22544A-7EE6-4342-B048-85BDC9FD1C3A}</a:tableStyleId>
                  </a:tblPr>
                  <a:tblGrid>
                    <a:gridCol w="1306830"/>
                    <a:gridCol w="2011616"/>
                    <a:gridCol w="2572385"/>
                    <a:gridCol w="829056"/>
                    <a:gridCol w="835342"/>
                  </a:tblGrid>
                  <a:tr h="370840">
                    <a:tc>
                      <a:txBody>
                        <a:bodyPr/>
                        <a:lstStyle/>
                        <a:p>
                          <a:pPr algn="ctr"/>
                          <a:r>
                            <a:rPr lang="en-US" dirty="0" smtClean="0">
                              <a:solidFill>
                                <a:schemeClr val="tx1"/>
                              </a:solidFill>
                            </a:rPr>
                            <a:t>Model</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dirty="0" smtClean="0">
                              <a:solidFill>
                                <a:schemeClr val="tx1"/>
                              </a:solidFill>
                            </a:rPr>
                            <a:t>Sequence Features</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dirty="0" smtClean="0">
                              <a:solidFill>
                                <a:schemeClr val="tx1"/>
                              </a:solidFill>
                            </a:rPr>
                            <a:t>Sequence Length (hours)</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dirty="0" smtClean="0">
                              <a:solidFill>
                                <a:schemeClr val="tx1"/>
                              </a:solidFill>
                            </a:rPr>
                            <a:t>Layers</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dirty="0" smtClean="0">
                              <a:solidFill>
                                <a:schemeClr val="tx1"/>
                              </a:solidFill>
                            </a:rPr>
                            <a:t>Nodes</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r>
                  <a:tr h="370840">
                    <a:tc>
                      <a:txBody>
                        <a:bodyPr/>
                        <a:lstStyle/>
                        <a:p>
                          <a:pPr algn="ctr"/>
                          <a:r>
                            <a:rPr lang="en-US" dirty="0" smtClean="0"/>
                            <a:t>GRU-RNN 1</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3"/>
                          <a:stretch>
                            <a:fillRect l="-65455" t="-108197" r="-211515" b="-224590"/>
                          </a:stretch>
                        </a:blipFill>
                      </a:tcPr>
                    </a:tc>
                    <a:tc>
                      <a:txBody>
                        <a:bodyPr/>
                        <a:lstStyle/>
                        <a:p>
                          <a:pPr algn="ctr"/>
                          <a:r>
                            <a:rPr lang="en-US" dirty="0" smtClean="0">
                              <a:solidFill>
                                <a:schemeClr val="tx1"/>
                              </a:solidFill>
                            </a:rPr>
                            <a:t>12</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dirty="0" smtClean="0">
                              <a:solidFill>
                                <a:schemeClr val="tx1"/>
                              </a:solidFill>
                            </a:rPr>
                            <a:t>2</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dirty="0" smtClean="0">
                              <a:solidFill>
                                <a:schemeClr val="tx1"/>
                              </a:solidFill>
                            </a:rPr>
                            <a:t>40</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r>
                  <a:tr h="370840">
                    <a:tc>
                      <a:txBody>
                        <a:bodyPr/>
                        <a:lstStyle/>
                        <a:p>
                          <a:pPr algn="ctr"/>
                          <a:r>
                            <a:rPr lang="en-US" dirty="0" smtClean="0"/>
                            <a:t>GRU-RNN 2</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3"/>
                          <a:stretch>
                            <a:fillRect l="-65455" t="-208197" r="-211515" b="-124590"/>
                          </a:stretch>
                        </a:blipFill>
                      </a:tcPr>
                    </a:tc>
                    <a:tc>
                      <a:txBody>
                        <a:bodyPr/>
                        <a:lstStyle/>
                        <a:p>
                          <a:pPr algn="ctr"/>
                          <a:r>
                            <a:rPr lang="en-US" dirty="0" smtClean="0">
                              <a:solidFill>
                                <a:schemeClr val="tx1"/>
                              </a:solidFill>
                            </a:rPr>
                            <a:t>12</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dirty="0" smtClean="0">
                              <a:solidFill>
                                <a:schemeClr val="tx1"/>
                              </a:solidFill>
                            </a:rPr>
                            <a:t>2</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dirty="0" smtClean="0">
                              <a:solidFill>
                                <a:schemeClr val="tx1"/>
                              </a:solidFill>
                            </a:rPr>
                            <a:t>50</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r>
                  <a:tr h="370840">
                    <a:tc>
                      <a:txBody>
                        <a:bodyPr/>
                        <a:lstStyle/>
                        <a:p>
                          <a:pPr algn="ctr"/>
                          <a:r>
                            <a:rPr lang="en-US" dirty="0" smtClean="0"/>
                            <a:t>GRU-RNN 3</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3"/>
                          <a:stretch>
                            <a:fillRect l="-65455" t="-308197" r="-211515" b="-24590"/>
                          </a:stretch>
                        </a:blipFill>
                      </a:tcPr>
                    </a:tc>
                    <a:tc>
                      <a:txBody>
                        <a:bodyPr/>
                        <a:lstStyle/>
                        <a:p>
                          <a:pPr algn="ctr"/>
                          <a:r>
                            <a:rPr lang="en-US" dirty="0" smtClean="0">
                              <a:solidFill>
                                <a:schemeClr val="tx1"/>
                              </a:solidFill>
                            </a:rPr>
                            <a:t>12</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dirty="0" smtClean="0">
                              <a:solidFill>
                                <a:schemeClr val="tx1"/>
                              </a:solidFill>
                            </a:rPr>
                            <a:t>2</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dirty="0" smtClean="0">
                              <a:solidFill>
                                <a:schemeClr val="tx1"/>
                              </a:solidFill>
                            </a:rPr>
                            <a:t>30</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r>
                </a:tbl>
              </a:graphicData>
            </a:graphic>
          </p:graphicFrame>
        </mc:Fallback>
      </mc:AlternateContent>
      <p:sp>
        <p:nvSpPr>
          <p:cNvPr id="6" name="TextBox 5"/>
          <p:cNvSpPr txBox="1"/>
          <p:nvPr/>
        </p:nvSpPr>
        <p:spPr>
          <a:xfrm>
            <a:off x="2296695" y="5893313"/>
            <a:ext cx="1955410" cy="646074"/>
          </a:xfrm>
          <a:prstGeom prst="rect">
            <a:avLst/>
          </a:prstGeom>
          <a:solidFill>
            <a:srgbClr val="FFFF00"/>
          </a:solidFill>
          <a:ln>
            <a:solidFill>
              <a:schemeClr val="tx1"/>
            </a:solidFill>
          </a:ln>
        </p:spPr>
        <p:txBody>
          <a:bodyPr wrap="square" rtlCol="0">
            <a:spAutoFit/>
          </a:bodyPr>
          <a:lstStyle/>
          <a:p>
            <a:pPr algn="ctr"/>
            <a:r>
              <a:rPr lang="en-US" dirty="0" smtClean="0"/>
              <a:t>Selected model for further evaluation</a:t>
            </a:r>
            <a:endParaRPr lang="en-US" dirty="0"/>
          </a:p>
        </p:txBody>
      </p:sp>
      <p:cxnSp>
        <p:nvCxnSpPr>
          <p:cNvPr id="9" name="Straight Arrow Connector 8"/>
          <p:cNvCxnSpPr/>
          <p:nvPr/>
        </p:nvCxnSpPr>
        <p:spPr>
          <a:xfrm flipV="1">
            <a:off x="2004646" y="4213274"/>
            <a:ext cx="306118"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H="1">
            <a:off x="2004646" y="4206239"/>
            <a:ext cx="0" cy="201168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a:endCxn id="6" idx="1"/>
          </p:cNvCxnSpPr>
          <p:nvPr/>
        </p:nvCxnSpPr>
        <p:spPr>
          <a:xfrm flipV="1">
            <a:off x="1990578" y="6216350"/>
            <a:ext cx="306117" cy="157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3089885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Model Evaluation</a:t>
            </a:r>
            <a:br>
              <a:rPr lang="en-US" dirty="0" smtClean="0"/>
            </a:br>
            <a:endParaRPr lang="en-US" dirty="0"/>
          </a:p>
        </p:txBody>
      </p:sp>
      <p:sp>
        <p:nvSpPr>
          <p:cNvPr id="6" name="Text Placeholder 5"/>
          <p:cNvSpPr>
            <a:spLocks noGrp="1"/>
          </p:cNvSpPr>
          <p:nvPr>
            <p:ph type="body" idx="1"/>
          </p:nvPr>
        </p:nvSpPr>
        <p:spPr/>
        <p:txBody>
          <a:bodyPr/>
          <a:lstStyle/>
          <a:p>
            <a:endParaRPr lang="en-US"/>
          </a:p>
        </p:txBody>
      </p:sp>
      <p:sp>
        <p:nvSpPr>
          <p:cNvPr id="4" name="Slide Number Placeholder 3"/>
          <p:cNvSpPr>
            <a:spLocks noGrp="1"/>
          </p:cNvSpPr>
          <p:nvPr>
            <p:ph type="sldNum" sz="quarter" idx="12"/>
          </p:nvPr>
        </p:nvSpPr>
        <p:spPr/>
        <p:txBody>
          <a:bodyPr/>
          <a:lstStyle/>
          <a:p>
            <a:fld id="{09880581-6DCB-43E5-A93F-502212690ACB}" type="slidenum">
              <a:rPr lang="en-US" smtClean="0"/>
              <a:pPr/>
              <a:t>27</a:t>
            </a:fld>
            <a:endParaRPr lang="en-US" dirty="0"/>
          </a:p>
        </p:txBody>
      </p:sp>
    </p:spTree>
    <p:extLst>
      <p:ext uri="{BB962C8B-B14F-4D97-AF65-F5344CB8AC3E}">
        <p14:creationId xmlns:p14="http://schemas.microsoft.com/office/powerpoint/2010/main" val="318557349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Ensemble Model Performance</a:t>
            </a:r>
            <a:endParaRPr lang="en-US" dirty="0"/>
          </a:p>
        </p:txBody>
      </p:sp>
      <p:sp>
        <p:nvSpPr>
          <p:cNvPr id="3" name="Content Placeholder 2"/>
          <p:cNvSpPr>
            <a:spLocks noGrp="1"/>
          </p:cNvSpPr>
          <p:nvPr>
            <p:ph idx="1"/>
          </p:nvPr>
        </p:nvSpPr>
        <p:spPr>
          <a:xfrm>
            <a:off x="838199" y="1497455"/>
            <a:ext cx="4507523" cy="4679508"/>
          </a:xfrm>
        </p:spPr>
        <p:txBody>
          <a:bodyPr>
            <a:normAutofit lnSpcReduction="10000"/>
          </a:bodyPr>
          <a:lstStyle/>
          <a:p>
            <a:r>
              <a:rPr lang="en-US" sz="3200" dirty="0" smtClean="0"/>
              <a:t>Train 10 models of selected GRU-RNN</a:t>
            </a:r>
          </a:p>
          <a:p>
            <a:endParaRPr lang="en-US" sz="3200" dirty="0" smtClean="0"/>
          </a:p>
          <a:p>
            <a:r>
              <a:rPr lang="en-US" sz="3200" dirty="0" smtClean="0"/>
              <a:t>Plot model performance as a function of iterations through entire dataset</a:t>
            </a:r>
          </a:p>
          <a:p>
            <a:endParaRPr lang="en-US" sz="3200" dirty="0" smtClean="0"/>
          </a:p>
          <a:p>
            <a:r>
              <a:rPr lang="en-US" sz="3200" dirty="0" smtClean="0"/>
              <a:t>Loss curves illustrate convergence</a:t>
            </a:r>
            <a:endParaRPr lang="en-US" sz="3200" dirty="0"/>
          </a:p>
        </p:txBody>
      </p:sp>
      <p:sp>
        <p:nvSpPr>
          <p:cNvPr id="4" name="Slide Number Placeholder 3"/>
          <p:cNvSpPr>
            <a:spLocks noGrp="1"/>
          </p:cNvSpPr>
          <p:nvPr>
            <p:ph type="sldNum" sz="quarter" idx="12"/>
          </p:nvPr>
        </p:nvSpPr>
        <p:spPr/>
        <p:txBody>
          <a:bodyPr/>
          <a:lstStyle/>
          <a:p>
            <a:fld id="{09880581-6DCB-43E5-A93F-502212690ACB}" type="slidenum">
              <a:rPr lang="en-US" smtClean="0"/>
              <a:pPr/>
              <a:t>28</a:t>
            </a:fld>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01640" y="2008409"/>
            <a:ext cx="5852160" cy="3657600"/>
          </a:xfrm>
          <a:prstGeom prst="rect">
            <a:avLst/>
          </a:prstGeom>
        </p:spPr>
      </p:pic>
    </p:spTree>
    <p:extLst>
      <p:ext uri="{BB962C8B-B14F-4D97-AF65-F5344CB8AC3E}">
        <p14:creationId xmlns:p14="http://schemas.microsoft.com/office/powerpoint/2010/main" val="124816765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smtClean="0"/>
              <a:t>Turbulence Measurement and Modeling</a:t>
            </a:r>
            <a:endParaRPr lang="en-US" b="0" dirty="0"/>
          </a:p>
        </p:txBody>
      </p:sp>
      <p:sp>
        <p:nvSpPr>
          <p:cNvPr id="3" name="Content Placeholder 2"/>
          <p:cNvSpPr>
            <a:spLocks noGrp="1"/>
          </p:cNvSpPr>
          <p:nvPr>
            <p:ph idx="1"/>
          </p:nvPr>
        </p:nvSpPr>
        <p:spPr>
          <a:xfrm>
            <a:off x="838200" y="3841597"/>
            <a:ext cx="10515600" cy="2335366"/>
          </a:xfrm>
        </p:spPr>
        <p:txBody>
          <a:bodyPr>
            <a:normAutofit/>
          </a:bodyPr>
          <a:lstStyle/>
          <a:p>
            <a:r>
              <a:rPr lang="en-US" sz="3200" dirty="0" smtClean="0"/>
              <a:t>Modeling allows prediction of turbulence strength if a sensor is unavailable</a:t>
            </a:r>
            <a:endParaRPr lang="en-US" dirty="0" smtClean="0"/>
          </a:p>
          <a:p>
            <a:pPr lvl="1"/>
            <a:endParaRPr lang="en-US" dirty="0" smtClean="0"/>
          </a:p>
          <a:p>
            <a:r>
              <a:rPr lang="en-US" sz="3200" dirty="0" smtClean="0"/>
              <a:t>Physics-based models do not capture the many cases</a:t>
            </a:r>
          </a:p>
        </p:txBody>
      </p:sp>
      <p:sp>
        <p:nvSpPr>
          <p:cNvPr id="4" name="Slide Number Placeholder 3"/>
          <p:cNvSpPr>
            <a:spLocks noGrp="1"/>
          </p:cNvSpPr>
          <p:nvPr>
            <p:ph type="sldNum" sz="quarter" idx="12"/>
          </p:nvPr>
        </p:nvSpPr>
        <p:spPr/>
        <p:txBody>
          <a:bodyPr/>
          <a:lstStyle/>
          <a:p>
            <a:fld id="{09880581-6DCB-43E5-A93F-502212690ACB}" type="slidenum">
              <a:rPr lang="en-US" smtClean="0"/>
              <a:pPr/>
              <a:t>2</a:t>
            </a:fld>
            <a:endParaRPr lang="en-US" dirty="0"/>
          </a:p>
        </p:txBody>
      </p:sp>
      <p:pic>
        <p:nvPicPr>
          <p:cNvPr id="5" name="Content Placeholder 4"/>
          <p:cNvPicPr>
            <a:picLocks noChangeAspect="1"/>
          </p:cNvPicPr>
          <p:nvPr/>
        </p:nvPicPr>
        <p:blipFill rotWithShape="1">
          <a:blip r:embed="rId3">
            <a:extLst>
              <a:ext uri="{28A0092B-C50C-407E-A947-70E740481C1C}">
                <a14:useLocalDpi xmlns:a14="http://schemas.microsoft.com/office/drawing/2010/main" val="0"/>
              </a:ext>
            </a:extLst>
          </a:blip>
          <a:srcRect l="5373" t="2496" r="3211" b="2860"/>
          <a:stretch/>
        </p:blipFill>
        <p:spPr>
          <a:xfrm>
            <a:off x="6621188" y="1376209"/>
            <a:ext cx="4099290" cy="2286000"/>
          </a:xfrm>
          <a:prstGeom prst="rect">
            <a:avLst/>
          </a:prstGeom>
        </p:spPr>
      </p:pic>
      <p:sp>
        <p:nvSpPr>
          <p:cNvPr id="6" name="Content Placeholder 2"/>
          <p:cNvSpPr txBox="1">
            <a:spLocks/>
          </p:cNvSpPr>
          <p:nvPr/>
        </p:nvSpPr>
        <p:spPr>
          <a:xfrm>
            <a:off x="838200" y="1497455"/>
            <a:ext cx="5717345" cy="218124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dirty="0" smtClean="0"/>
              <a:t>Measure turbulence because it negatively impacts imaging and laser propagation systems</a:t>
            </a:r>
          </a:p>
        </p:txBody>
      </p:sp>
    </p:spTree>
    <p:extLst>
      <p:ext uri="{BB962C8B-B14F-4D97-AF65-F5344CB8AC3E}">
        <p14:creationId xmlns:p14="http://schemas.microsoft.com/office/powerpoint/2010/main" val="289235588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Daily Forecasts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497455"/>
                <a:ext cx="3607191" cy="4679508"/>
              </a:xfrm>
            </p:spPr>
            <p:txBody>
              <a:bodyPr>
                <a:normAutofit fontScale="92500" lnSpcReduction="10000"/>
              </a:bodyPr>
              <a:lstStyle/>
              <a:p>
                <a:r>
                  <a:rPr lang="en-US" dirty="0" smtClean="0"/>
                  <a:t>Black curve is truth (measured) </a:t>
                </a:r>
                <a14:m>
                  <m:oMath xmlns:m="http://schemas.openxmlformats.org/officeDocument/2006/math">
                    <m:sSubSup>
                      <m:sSubSupPr>
                        <m:ctrlPr>
                          <a:rPr lang="en-US" i="1" smtClean="0">
                            <a:latin typeface="Cambria Math" panose="02040503050406030204" pitchFamily="18" charset="0"/>
                          </a:rPr>
                        </m:ctrlPr>
                      </m:sSubSupPr>
                      <m:e>
                        <m:r>
                          <a:rPr lang="en-US" b="0" i="1" smtClean="0">
                            <a:latin typeface="Cambria Math" panose="02040503050406030204" pitchFamily="18" charset="0"/>
                          </a:rPr>
                          <m:t>𝐶</m:t>
                        </m:r>
                      </m:e>
                      <m:sub>
                        <m:r>
                          <a:rPr lang="en-US" b="0" i="1" smtClean="0">
                            <a:latin typeface="Cambria Math" panose="02040503050406030204" pitchFamily="18" charset="0"/>
                          </a:rPr>
                          <m:t>𝑛</m:t>
                        </m:r>
                      </m:sub>
                      <m:sup>
                        <m:r>
                          <a:rPr lang="en-US" b="0" i="1" smtClean="0">
                            <a:latin typeface="Cambria Math" panose="02040503050406030204" pitchFamily="18" charset="0"/>
                          </a:rPr>
                          <m:t>2</m:t>
                        </m:r>
                      </m:sup>
                    </m:sSubSup>
                  </m:oMath>
                </a14:m>
                <a:endParaRPr lang="en-US" dirty="0" smtClean="0"/>
              </a:p>
              <a:p>
                <a:r>
                  <a:rPr lang="en-US" dirty="0" smtClean="0"/>
                  <a:t>Hourly forecasts are plotted from cyan (earliest) to magenta (latest)</a:t>
                </a:r>
              </a:p>
              <a:p>
                <a:endParaRPr lang="en-US" dirty="0" smtClean="0"/>
              </a:p>
              <a:p>
                <a:r>
                  <a:rPr lang="en-US" dirty="0" smtClean="0"/>
                  <a:t>Key takeaway: the model generalizes very well but is unable to capture significant turbulence events</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497455"/>
                <a:ext cx="3607191" cy="4679508"/>
              </a:xfrm>
              <a:blipFill rotWithShape="0">
                <a:blip r:embed="rId3"/>
                <a:stretch>
                  <a:fillRect l="-2707" t="-2738" r="-1523"/>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09880581-6DCB-43E5-A93F-502212690ACB}" type="slidenum">
              <a:rPr lang="en-US" smtClean="0"/>
              <a:pPr/>
              <a:t>29</a:t>
            </a:fld>
            <a:endParaRPr lang="en-US" dirty="0"/>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59566" y="1318067"/>
            <a:ext cx="3657600" cy="2743200"/>
          </a:xfrm>
          <a:prstGeom prst="rect">
            <a:avLst/>
          </a:prstGeom>
          <a:ln>
            <a:solidFill>
              <a:schemeClr val="tx1"/>
            </a:solidFill>
          </a:ln>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17166" y="1318067"/>
            <a:ext cx="3657600" cy="2743200"/>
          </a:xfrm>
          <a:prstGeom prst="rect">
            <a:avLst/>
          </a:prstGeom>
          <a:ln>
            <a:solidFill>
              <a:schemeClr val="tx1"/>
            </a:solidFill>
          </a:ln>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59566" y="4068301"/>
            <a:ext cx="3657600" cy="2743200"/>
          </a:xfrm>
          <a:prstGeom prst="rect">
            <a:avLst/>
          </a:prstGeom>
          <a:ln>
            <a:solidFill>
              <a:schemeClr val="tx1"/>
            </a:solidFill>
          </a:ln>
        </p:spPr>
      </p:pic>
      <p:pic>
        <p:nvPicPr>
          <p:cNvPr id="10" name="Picture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417166" y="4068301"/>
            <a:ext cx="3657600" cy="2743200"/>
          </a:xfrm>
          <a:prstGeom prst="rect">
            <a:avLst/>
          </a:prstGeom>
          <a:ln>
            <a:solidFill>
              <a:schemeClr val="tx1"/>
            </a:solidFill>
          </a:ln>
        </p:spPr>
      </p:pic>
    </p:spTree>
    <p:extLst>
      <p:ext uri="{BB962C8B-B14F-4D97-AF65-F5344CB8AC3E}">
        <p14:creationId xmlns:p14="http://schemas.microsoft.com/office/powerpoint/2010/main" val="18693301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Forecast Length Performance</a:t>
            </a:r>
            <a:endParaRPr lang="en-US" dirty="0"/>
          </a:p>
        </p:txBody>
      </p:sp>
      <p:sp>
        <p:nvSpPr>
          <p:cNvPr id="3" name="Content Placeholder 2"/>
          <p:cNvSpPr>
            <a:spLocks noGrp="1"/>
          </p:cNvSpPr>
          <p:nvPr>
            <p:ph idx="1"/>
          </p:nvPr>
        </p:nvSpPr>
        <p:spPr>
          <a:xfrm>
            <a:off x="838200" y="1497455"/>
            <a:ext cx="5210908" cy="4679508"/>
          </a:xfrm>
        </p:spPr>
        <p:txBody>
          <a:bodyPr/>
          <a:lstStyle/>
          <a:p>
            <a:endParaRPr lang="en-US" sz="3200" dirty="0" smtClean="0"/>
          </a:p>
          <a:p>
            <a:r>
              <a:rPr lang="en-US" sz="3200" dirty="0" smtClean="0"/>
              <a:t>Calculate average error at each forecast time step</a:t>
            </a:r>
            <a:endParaRPr lang="en-US" dirty="0" smtClean="0"/>
          </a:p>
          <a:p>
            <a:endParaRPr lang="en-US" dirty="0"/>
          </a:p>
          <a:p>
            <a:r>
              <a:rPr lang="en-US" sz="3200" dirty="0" smtClean="0"/>
              <a:t>Result is expected trend:</a:t>
            </a:r>
          </a:p>
          <a:p>
            <a:pPr lvl="1"/>
            <a:r>
              <a:rPr lang="en-US" dirty="0" smtClean="0"/>
              <a:t>Model performance degrades as forecast length increases</a:t>
            </a:r>
            <a:endParaRPr lang="en-US" dirty="0"/>
          </a:p>
        </p:txBody>
      </p:sp>
      <p:sp>
        <p:nvSpPr>
          <p:cNvPr id="4" name="Slide Number Placeholder 3"/>
          <p:cNvSpPr>
            <a:spLocks noGrp="1"/>
          </p:cNvSpPr>
          <p:nvPr>
            <p:ph type="sldNum" sz="quarter" idx="12"/>
          </p:nvPr>
        </p:nvSpPr>
        <p:spPr/>
        <p:txBody>
          <a:bodyPr/>
          <a:lstStyle/>
          <a:p>
            <a:fld id="{09880581-6DCB-43E5-A93F-502212690ACB}" type="slidenum">
              <a:rPr lang="en-US" smtClean="0"/>
              <a:pPr/>
              <a:t>30</a:t>
            </a:fld>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7000" y="2009418"/>
            <a:ext cx="4876800" cy="3657600"/>
          </a:xfrm>
          <a:prstGeom prst="rect">
            <a:avLst/>
          </a:prstGeom>
        </p:spPr>
      </p:pic>
      <p:sp>
        <p:nvSpPr>
          <p:cNvPr id="6" name="Rectangle 5"/>
          <p:cNvSpPr/>
          <p:nvPr/>
        </p:nvSpPr>
        <p:spPr>
          <a:xfrm>
            <a:off x="6621293" y="4053191"/>
            <a:ext cx="110246" cy="5123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rot="5400000">
            <a:off x="9121913" y="691282"/>
            <a:ext cx="142679" cy="298840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6953264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Individual Forecast Analysis: Poor Performance</a:t>
            </a:r>
            <a:endParaRPr lang="en-US" dirty="0"/>
          </a:p>
        </p:txBody>
      </p:sp>
      <p:sp>
        <p:nvSpPr>
          <p:cNvPr id="3" name="Content Placeholder 2"/>
          <p:cNvSpPr>
            <a:spLocks noGrp="1"/>
          </p:cNvSpPr>
          <p:nvPr>
            <p:ph idx="1"/>
          </p:nvPr>
        </p:nvSpPr>
        <p:spPr>
          <a:xfrm>
            <a:off x="838199" y="1497455"/>
            <a:ext cx="5020121" cy="5109918"/>
          </a:xfrm>
        </p:spPr>
        <p:txBody>
          <a:bodyPr>
            <a:normAutofit/>
          </a:bodyPr>
          <a:lstStyle/>
          <a:p>
            <a:r>
              <a:rPr lang="en-US" dirty="0" smtClean="0"/>
              <a:t>Analyze 08/09 18:00 forecast</a:t>
            </a:r>
          </a:p>
          <a:p>
            <a:endParaRPr lang="en-US" dirty="0" smtClean="0"/>
          </a:p>
          <a:p>
            <a:r>
              <a:rPr lang="en-US" dirty="0"/>
              <a:t>Train dataset </a:t>
            </a:r>
            <a:r>
              <a:rPr lang="en-US" dirty="0" smtClean="0"/>
              <a:t>18:00 </a:t>
            </a:r>
            <a:r>
              <a:rPr lang="en-US" dirty="0"/>
              <a:t>forecasts:</a:t>
            </a:r>
          </a:p>
          <a:p>
            <a:pPr lvl="1"/>
            <a:r>
              <a:rPr lang="en-US" dirty="0"/>
              <a:t>Calculate 20%, 50%, and 80% of </a:t>
            </a:r>
            <a:r>
              <a:rPr lang="en-US" i="1" dirty="0"/>
              <a:t>measured </a:t>
            </a:r>
            <a:r>
              <a:rPr lang="en-US" dirty="0"/>
              <a:t>turbulence strength at each time step</a:t>
            </a:r>
          </a:p>
          <a:p>
            <a:pPr lvl="1"/>
            <a:r>
              <a:rPr lang="en-US" dirty="0"/>
              <a:t>Calculate 20%, 50%, and 80% of </a:t>
            </a:r>
            <a:r>
              <a:rPr lang="en-US" i="1" dirty="0"/>
              <a:t>modeled </a:t>
            </a:r>
            <a:r>
              <a:rPr lang="en-US" dirty="0"/>
              <a:t>turbulence strength at each time </a:t>
            </a:r>
            <a:r>
              <a:rPr lang="en-US" dirty="0" smtClean="0"/>
              <a:t>step</a:t>
            </a:r>
          </a:p>
          <a:p>
            <a:pPr lvl="1"/>
            <a:endParaRPr lang="en-US" dirty="0"/>
          </a:p>
          <a:p>
            <a:r>
              <a:rPr lang="en-US" i="1" dirty="0" smtClean="0"/>
              <a:t>Modeled</a:t>
            </a:r>
            <a:r>
              <a:rPr lang="en-US" dirty="0" smtClean="0"/>
              <a:t> conditions cannot reach the </a:t>
            </a:r>
            <a:r>
              <a:rPr lang="en-US" i="1" dirty="0" smtClean="0"/>
              <a:t>measured</a:t>
            </a:r>
            <a:r>
              <a:rPr lang="en-US" dirty="0" smtClean="0"/>
              <a:t> conditions</a:t>
            </a:r>
            <a:endParaRPr lang="en-US" i="1" dirty="0"/>
          </a:p>
        </p:txBody>
      </p:sp>
      <p:sp>
        <p:nvSpPr>
          <p:cNvPr id="4" name="Slide Number Placeholder 3"/>
          <p:cNvSpPr>
            <a:spLocks noGrp="1"/>
          </p:cNvSpPr>
          <p:nvPr>
            <p:ph type="sldNum" sz="quarter" idx="12"/>
          </p:nvPr>
        </p:nvSpPr>
        <p:spPr>
          <a:xfrm>
            <a:off x="9265597" y="6356351"/>
            <a:ext cx="2743200" cy="365125"/>
          </a:xfrm>
        </p:spPr>
        <p:txBody>
          <a:bodyPr/>
          <a:lstStyle/>
          <a:p>
            <a:fld id="{09880581-6DCB-43E5-A93F-502212690ACB}" type="slidenum">
              <a:rPr lang="en-US" smtClean="0"/>
              <a:pPr/>
              <a:t>31</a:t>
            </a:fld>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58321" y="1216324"/>
            <a:ext cx="5852160" cy="3657600"/>
          </a:xfrm>
          <a:prstGeom prst="rect">
            <a:avLst/>
          </a:prstGeom>
        </p:spPr>
      </p:pic>
      <p:sp>
        <p:nvSpPr>
          <p:cNvPr id="6" name="Content Placeholder 2"/>
          <p:cNvSpPr txBox="1">
            <a:spLocks/>
          </p:cNvSpPr>
          <p:nvPr/>
        </p:nvSpPr>
        <p:spPr>
          <a:xfrm>
            <a:off x="6302326" y="4873924"/>
            <a:ext cx="5234677" cy="173344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smtClean="0"/>
          </a:p>
          <a:p>
            <a:r>
              <a:rPr lang="en-US" dirty="0" smtClean="0"/>
              <a:t>This evening turbulence condition is abnormally weak</a:t>
            </a:r>
            <a:endParaRPr lang="en-US" sz="3200" dirty="0"/>
          </a:p>
        </p:txBody>
      </p:sp>
    </p:spTree>
    <p:extLst>
      <p:ext uri="{BB962C8B-B14F-4D97-AF65-F5344CB8AC3E}">
        <p14:creationId xmlns:p14="http://schemas.microsoft.com/office/powerpoint/2010/main" val="83378975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Individual Forecast Analysis: Good Performance</a:t>
            </a:r>
            <a:endParaRPr lang="en-US" dirty="0"/>
          </a:p>
        </p:txBody>
      </p:sp>
      <p:sp>
        <p:nvSpPr>
          <p:cNvPr id="3" name="Content Placeholder 2"/>
          <p:cNvSpPr>
            <a:spLocks noGrp="1"/>
          </p:cNvSpPr>
          <p:nvPr>
            <p:ph idx="1"/>
          </p:nvPr>
        </p:nvSpPr>
        <p:spPr>
          <a:xfrm>
            <a:off x="838199" y="1497454"/>
            <a:ext cx="5015741" cy="5007107"/>
          </a:xfrm>
        </p:spPr>
        <p:txBody>
          <a:bodyPr>
            <a:normAutofit/>
          </a:bodyPr>
          <a:lstStyle/>
          <a:p>
            <a:r>
              <a:rPr lang="en-US" dirty="0" smtClean="0"/>
              <a:t>Analyze 08/05 16:00 forecast</a:t>
            </a:r>
          </a:p>
          <a:p>
            <a:pPr marL="0" indent="0">
              <a:buNone/>
            </a:pPr>
            <a:endParaRPr lang="en-US" dirty="0" smtClean="0"/>
          </a:p>
          <a:p>
            <a:r>
              <a:rPr lang="en-US" dirty="0" smtClean="0"/>
              <a:t>Train dataset 16:00 forecasts:</a:t>
            </a:r>
          </a:p>
          <a:p>
            <a:pPr lvl="1"/>
            <a:r>
              <a:rPr lang="en-US" dirty="0" smtClean="0"/>
              <a:t>Calculate </a:t>
            </a:r>
            <a:r>
              <a:rPr lang="en-US" dirty="0"/>
              <a:t>20%, 50%, and 80% of </a:t>
            </a:r>
            <a:r>
              <a:rPr lang="en-US" i="1" dirty="0"/>
              <a:t>measured </a:t>
            </a:r>
            <a:r>
              <a:rPr lang="en-US" dirty="0"/>
              <a:t>turbulence strength at each time </a:t>
            </a:r>
            <a:r>
              <a:rPr lang="en-US" dirty="0" smtClean="0"/>
              <a:t>step</a:t>
            </a:r>
            <a:endParaRPr lang="en-US" dirty="0"/>
          </a:p>
          <a:p>
            <a:pPr lvl="1"/>
            <a:r>
              <a:rPr lang="en-US" dirty="0"/>
              <a:t>Calculate 20%, 50%, and 80% of </a:t>
            </a:r>
            <a:r>
              <a:rPr lang="en-US" i="1" dirty="0"/>
              <a:t>modeled </a:t>
            </a:r>
            <a:r>
              <a:rPr lang="en-US" dirty="0"/>
              <a:t>turbulence strength at each time </a:t>
            </a:r>
            <a:r>
              <a:rPr lang="en-US" dirty="0" smtClean="0"/>
              <a:t>step</a:t>
            </a:r>
          </a:p>
          <a:p>
            <a:pPr lvl="1"/>
            <a:endParaRPr lang="en-US" dirty="0" smtClean="0"/>
          </a:p>
          <a:p>
            <a:r>
              <a:rPr lang="en-US" i="1" dirty="0"/>
              <a:t>Modeled</a:t>
            </a:r>
            <a:r>
              <a:rPr lang="en-US" dirty="0"/>
              <a:t> conditions cannot reach the </a:t>
            </a:r>
            <a:r>
              <a:rPr lang="en-US" i="1" dirty="0"/>
              <a:t>measured</a:t>
            </a:r>
            <a:r>
              <a:rPr lang="en-US" dirty="0"/>
              <a:t> conditions</a:t>
            </a:r>
            <a:endParaRPr lang="en-US" i="1" dirty="0"/>
          </a:p>
          <a:p>
            <a:pPr lvl="1"/>
            <a:endParaRPr lang="en-US" dirty="0"/>
          </a:p>
        </p:txBody>
      </p:sp>
      <p:sp>
        <p:nvSpPr>
          <p:cNvPr id="4" name="Slide Number Placeholder 3"/>
          <p:cNvSpPr>
            <a:spLocks noGrp="1"/>
          </p:cNvSpPr>
          <p:nvPr>
            <p:ph type="sldNum" sz="quarter" idx="12"/>
          </p:nvPr>
        </p:nvSpPr>
        <p:spPr>
          <a:xfrm>
            <a:off x="9265597" y="6356351"/>
            <a:ext cx="2743200" cy="365125"/>
          </a:xfrm>
        </p:spPr>
        <p:txBody>
          <a:bodyPr/>
          <a:lstStyle/>
          <a:p>
            <a:fld id="{09880581-6DCB-43E5-A93F-502212690ACB}" type="slidenum">
              <a:rPr lang="en-US" smtClean="0"/>
              <a:pPr/>
              <a:t>32</a:t>
            </a:fld>
            <a:endParaRPr lang="en-US"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53941" y="1216324"/>
            <a:ext cx="5852160" cy="3657600"/>
          </a:xfrm>
          <a:prstGeom prst="rect">
            <a:avLst/>
          </a:prstGeom>
        </p:spPr>
      </p:pic>
      <p:sp>
        <p:nvSpPr>
          <p:cNvPr id="7" name="Content Placeholder 2"/>
          <p:cNvSpPr txBox="1">
            <a:spLocks/>
          </p:cNvSpPr>
          <p:nvPr/>
        </p:nvSpPr>
        <p:spPr>
          <a:xfrm>
            <a:off x="6302326" y="4873924"/>
            <a:ext cx="5234677" cy="1733449"/>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smtClean="0"/>
          </a:p>
          <a:p>
            <a:r>
              <a:rPr lang="en-US" dirty="0" smtClean="0"/>
              <a:t>This evening turbulence condition is representative of the train examples</a:t>
            </a:r>
            <a:endParaRPr lang="en-US" sz="3200" dirty="0"/>
          </a:p>
        </p:txBody>
      </p:sp>
    </p:spTree>
    <p:extLst>
      <p:ext uri="{BB962C8B-B14F-4D97-AF65-F5344CB8AC3E}">
        <p14:creationId xmlns:p14="http://schemas.microsoft.com/office/powerpoint/2010/main" val="142776143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Contributions</a:t>
            </a:r>
            <a:endParaRPr lang="en-US" dirty="0"/>
          </a:p>
        </p:txBody>
      </p:sp>
      <p:sp>
        <p:nvSpPr>
          <p:cNvPr id="3" name="Content Placeholder 2"/>
          <p:cNvSpPr>
            <a:spLocks noGrp="1"/>
          </p:cNvSpPr>
          <p:nvPr>
            <p:ph idx="1"/>
          </p:nvPr>
        </p:nvSpPr>
        <p:spPr/>
        <p:txBody>
          <a:bodyPr>
            <a:normAutofit/>
          </a:bodyPr>
          <a:lstStyle/>
          <a:p>
            <a:r>
              <a:rPr lang="en-US" sz="3200" dirty="0" smtClean="0"/>
              <a:t>Illustrated that artificial neural networks are capable of forecasting future turbulence conditions from prior environmental parameters</a:t>
            </a:r>
          </a:p>
          <a:p>
            <a:endParaRPr lang="en-US" sz="3200" dirty="0" smtClean="0"/>
          </a:p>
          <a:p>
            <a:r>
              <a:rPr lang="en-US" sz="3200" dirty="0" smtClean="0"/>
              <a:t>The model generalizes very well</a:t>
            </a:r>
          </a:p>
          <a:p>
            <a:endParaRPr lang="en-US" sz="3200" dirty="0" smtClean="0"/>
          </a:p>
          <a:p>
            <a:r>
              <a:rPr lang="en-US" sz="3200" dirty="0" smtClean="0"/>
              <a:t>First use of the recurrent neural network for turbulence modeling</a:t>
            </a:r>
          </a:p>
          <a:p>
            <a:pPr lvl="1"/>
            <a:r>
              <a:rPr lang="en-US" dirty="0"/>
              <a:t>Found the GRU-RNN as the best </a:t>
            </a:r>
            <a:r>
              <a:rPr lang="en-US" dirty="0" smtClean="0"/>
              <a:t>RNN Cell</a:t>
            </a:r>
            <a:endParaRPr lang="en-US" dirty="0"/>
          </a:p>
          <a:p>
            <a:pPr lvl="1"/>
            <a:endParaRPr lang="en-US" dirty="0"/>
          </a:p>
        </p:txBody>
      </p:sp>
      <p:sp>
        <p:nvSpPr>
          <p:cNvPr id="4" name="Slide Number Placeholder 3"/>
          <p:cNvSpPr>
            <a:spLocks noGrp="1"/>
          </p:cNvSpPr>
          <p:nvPr>
            <p:ph type="sldNum" sz="quarter" idx="12"/>
          </p:nvPr>
        </p:nvSpPr>
        <p:spPr/>
        <p:txBody>
          <a:bodyPr/>
          <a:lstStyle/>
          <a:p>
            <a:fld id="{09880581-6DCB-43E5-A93F-502212690ACB}" type="slidenum">
              <a:rPr lang="en-US" smtClean="0"/>
              <a:pPr/>
              <a:t>33</a:t>
            </a:fld>
            <a:endParaRPr lang="en-US" dirty="0"/>
          </a:p>
        </p:txBody>
      </p:sp>
    </p:spTree>
    <p:extLst>
      <p:ext uri="{BB962C8B-B14F-4D97-AF65-F5344CB8AC3E}">
        <p14:creationId xmlns:p14="http://schemas.microsoft.com/office/powerpoint/2010/main" val="71988180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Future Work</a:t>
            </a:r>
            <a:endParaRPr lang="en-US" dirty="0"/>
          </a:p>
        </p:txBody>
      </p:sp>
      <p:sp>
        <p:nvSpPr>
          <p:cNvPr id="3" name="Content Placeholder 2"/>
          <p:cNvSpPr>
            <a:spLocks noGrp="1"/>
          </p:cNvSpPr>
          <p:nvPr>
            <p:ph idx="1"/>
          </p:nvPr>
        </p:nvSpPr>
        <p:spPr/>
        <p:txBody>
          <a:bodyPr>
            <a:normAutofit/>
          </a:bodyPr>
          <a:lstStyle/>
          <a:p>
            <a:endParaRPr lang="en-US" sz="3200" dirty="0" smtClean="0"/>
          </a:p>
          <a:p>
            <a:r>
              <a:rPr lang="en-US" sz="3200" dirty="0" smtClean="0"/>
              <a:t>Apply this technique to a different (and bigger) dataset</a:t>
            </a:r>
          </a:p>
          <a:p>
            <a:endParaRPr lang="en-US" sz="3200" dirty="0"/>
          </a:p>
          <a:p>
            <a:r>
              <a:rPr lang="en-US" sz="3200" dirty="0" smtClean="0"/>
              <a:t>Improve data preprocessing techniques</a:t>
            </a:r>
          </a:p>
          <a:p>
            <a:pPr marL="0" indent="0">
              <a:buNone/>
            </a:pPr>
            <a:endParaRPr lang="en-US" sz="3200" dirty="0"/>
          </a:p>
          <a:p>
            <a:r>
              <a:rPr lang="en-US" sz="3200" dirty="0" smtClean="0"/>
              <a:t>Employ an RNN as the </a:t>
            </a:r>
            <a:r>
              <a:rPr lang="en-US" sz="3200" i="1" dirty="0" smtClean="0"/>
              <a:t>output</a:t>
            </a:r>
            <a:r>
              <a:rPr lang="en-US" sz="3200" dirty="0" smtClean="0"/>
              <a:t> of the model</a:t>
            </a:r>
          </a:p>
        </p:txBody>
      </p:sp>
      <p:sp>
        <p:nvSpPr>
          <p:cNvPr id="4" name="Slide Number Placeholder 3"/>
          <p:cNvSpPr>
            <a:spLocks noGrp="1"/>
          </p:cNvSpPr>
          <p:nvPr>
            <p:ph type="sldNum" sz="quarter" idx="12"/>
          </p:nvPr>
        </p:nvSpPr>
        <p:spPr/>
        <p:txBody>
          <a:bodyPr/>
          <a:lstStyle/>
          <a:p>
            <a:fld id="{09880581-6DCB-43E5-A93F-502212690ACB}" type="slidenum">
              <a:rPr lang="en-US" smtClean="0"/>
              <a:pPr/>
              <a:t>34</a:t>
            </a:fld>
            <a:endParaRPr lang="en-US" dirty="0"/>
          </a:p>
        </p:txBody>
      </p:sp>
    </p:spTree>
    <p:extLst>
      <p:ext uri="{BB962C8B-B14F-4D97-AF65-F5344CB8AC3E}">
        <p14:creationId xmlns:p14="http://schemas.microsoft.com/office/powerpoint/2010/main" val="252883436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smtClean="0"/>
              <a:t>Acknowledgements</a:t>
            </a:r>
            <a:endParaRPr lang="en-US" b="0" dirty="0"/>
          </a:p>
        </p:txBody>
      </p:sp>
      <p:sp>
        <p:nvSpPr>
          <p:cNvPr id="3" name="Content Placeholder 2"/>
          <p:cNvSpPr>
            <a:spLocks noGrp="1"/>
          </p:cNvSpPr>
          <p:nvPr>
            <p:ph idx="1"/>
          </p:nvPr>
        </p:nvSpPr>
        <p:spPr/>
        <p:txBody>
          <a:bodyPr>
            <a:normAutofit/>
          </a:bodyPr>
          <a:lstStyle/>
          <a:p>
            <a:r>
              <a:rPr lang="en-US" sz="3200" dirty="0" smtClean="0"/>
              <a:t>Dr. Edward Watson</a:t>
            </a:r>
          </a:p>
          <a:p>
            <a:endParaRPr lang="en-US" sz="3200" dirty="0" smtClean="0"/>
          </a:p>
          <a:p>
            <a:r>
              <a:rPr lang="en-US" sz="3200" dirty="0" smtClean="0"/>
              <a:t>Colleagues at MZA Associates Corporation</a:t>
            </a:r>
          </a:p>
          <a:p>
            <a:pPr lvl="1"/>
            <a:r>
              <a:rPr lang="en-US" sz="2800" dirty="0" smtClean="0"/>
              <a:t>Dr. Matthew Whiteley</a:t>
            </a:r>
          </a:p>
          <a:p>
            <a:pPr lvl="1"/>
            <a:r>
              <a:rPr lang="en-US" sz="2800" dirty="0" smtClean="0"/>
              <a:t>Dr. Yakov Diskin</a:t>
            </a:r>
          </a:p>
          <a:p>
            <a:pPr lvl="1"/>
            <a:r>
              <a:rPr lang="en-US" sz="2800" dirty="0" smtClean="0"/>
              <a:t>Dr. Jason Schmidt</a:t>
            </a:r>
          </a:p>
          <a:p>
            <a:endParaRPr lang="en-US" sz="3200" dirty="0" smtClean="0"/>
          </a:p>
          <a:p>
            <a:r>
              <a:rPr lang="en-US" sz="3200" dirty="0" smtClean="0"/>
              <a:t>Parents</a:t>
            </a:r>
            <a:endParaRPr lang="en-US" sz="3200" dirty="0"/>
          </a:p>
        </p:txBody>
      </p:sp>
      <p:sp>
        <p:nvSpPr>
          <p:cNvPr id="4" name="Slide Number Placeholder 3"/>
          <p:cNvSpPr>
            <a:spLocks noGrp="1"/>
          </p:cNvSpPr>
          <p:nvPr>
            <p:ph type="sldNum" sz="quarter" idx="12"/>
          </p:nvPr>
        </p:nvSpPr>
        <p:spPr/>
        <p:txBody>
          <a:bodyPr/>
          <a:lstStyle/>
          <a:p>
            <a:fld id="{09880581-6DCB-43E5-A93F-502212690ACB}" type="slidenum">
              <a:rPr lang="en-US" smtClean="0"/>
              <a:pPr/>
              <a:t>35</a:t>
            </a:fld>
            <a:endParaRPr lang="en-US" dirty="0"/>
          </a:p>
        </p:txBody>
      </p:sp>
    </p:spTree>
    <p:extLst>
      <p:ext uri="{BB962C8B-B14F-4D97-AF65-F5344CB8AC3E}">
        <p14:creationId xmlns:p14="http://schemas.microsoft.com/office/powerpoint/2010/main" val="281372967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smtClean="0"/>
              <a:t>Backup</a:t>
            </a:r>
            <a:endParaRPr lang="en-US" dirty="0"/>
          </a:p>
        </p:txBody>
      </p:sp>
      <p:sp>
        <p:nvSpPr>
          <p:cNvPr id="6" name="Subtitle 5"/>
          <p:cNvSpPr>
            <a:spLocks noGrp="1"/>
          </p:cNvSpPr>
          <p:nvPr>
            <p:ph type="subTitle" idx="1"/>
          </p:nvPr>
        </p:nvSpPr>
        <p:spPr/>
        <p:txBody>
          <a:bodyPr/>
          <a:lstStyle/>
          <a:p>
            <a:endParaRPr lang="en-US"/>
          </a:p>
        </p:txBody>
      </p:sp>
      <p:sp>
        <p:nvSpPr>
          <p:cNvPr id="4" name="Slide Number Placeholder 3"/>
          <p:cNvSpPr>
            <a:spLocks noGrp="1"/>
          </p:cNvSpPr>
          <p:nvPr>
            <p:ph type="sldNum" sz="quarter" idx="12"/>
          </p:nvPr>
        </p:nvSpPr>
        <p:spPr/>
        <p:txBody>
          <a:bodyPr/>
          <a:lstStyle/>
          <a:p>
            <a:fld id="{09880581-6DCB-43E5-A93F-502212690ACB}" type="slidenum">
              <a:rPr lang="en-US" smtClean="0"/>
              <a:pPr/>
              <a:t>36</a:t>
            </a:fld>
            <a:endParaRPr lang="en-US" dirty="0"/>
          </a:p>
        </p:txBody>
      </p:sp>
    </p:spTree>
    <p:extLst>
      <p:ext uri="{BB962C8B-B14F-4D97-AF65-F5344CB8AC3E}">
        <p14:creationId xmlns:p14="http://schemas.microsoft.com/office/powerpoint/2010/main" val="24409746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Multilayer Perceptron (MLP)</a:t>
            </a:r>
            <a:endParaRPr lang="en-US" dirty="0"/>
          </a:p>
        </p:txBody>
      </p:sp>
      <p:sp>
        <p:nvSpPr>
          <p:cNvPr id="3" name="Content Placeholder 2"/>
          <p:cNvSpPr>
            <a:spLocks noGrp="1"/>
          </p:cNvSpPr>
          <p:nvPr>
            <p:ph sz="half" idx="1"/>
          </p:nvPr>
        </p:nvSpPr>
        <p:spPr/>
        <p:txBody>
          <a:bodyPr/>
          <a:lstStyle/>
          <a:p>
            <a:r>
              <a:rPr lang="en-US" sz="3200" dirty="0" smtClean="0"/>
              <a:t>Two layers of an MLP are fully connected by matrix math</a:t>
            </a:r>
          </a:p>
          <a:p>
            <a:endParaRPr lang="en-US" dirty="0"/>
          </a:p>
        </p:txBody>
      </p:sp>
      <p:sp>
        <p:nvSpPr>
          <p:cNvPr id="5" name="Slide Number Placeholder 4"/>
          <p:cNvSpPr>
            <a:spLocks noGrp="1"/>
          </p:cNvSpPr>
          <p:nvPr>
            <p:ph type="sldNum" sz="quarter" idx="12"/>
          </p:nvPr>
        </p:nvSpPr>
        <p:spPr/>
        <p:txBody>
          <a:bodyPr/>
          <a:lstStyle/>
          <a:p>
            <a:fld id="{09880581-6DCB-43E5-A93F-502212690ACB}" type="slidenum">
              <a:rPr lang="en-US" smtClean="0"/>
              <a:t>37</a:t>
            </a:fld>
            <a:endParaRPr lang="en-US"/>
          </a:p>
        </p:txBody>
      </p:sp>
      <mc:AlternateContent xmlns:mc="http://schemas.openxmlformats.org/markup-compatibility/2006" xmlns:a14="http://schemas.microsoft.com/office/drawing/2010/main">
        <mc:Choice Requires="a14">
          <p:sp>
            <p:nvSpPr>
              <p:cNvPr id="6" name="TextBox 5"/>
              <p:cNvSpPr txBox="1"/>
              <p:nvPr/>
            </p:nvSpPr>
            <p:spPr>
              <a:xfrm>
                <a:off x="1194238" y="3956915"/>
                <a:ext cx="3919026" cy="6161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m>
                            <m:mPr>
                              <m:mcs>
                                <m:mc>
                                  <m:mcPr>
                                    <m:count m:val="1"/>
                                    <m:mcJc m:val="center"/>
                                  </m:mcPr>
                                </m:mc>
                              </m:mcs>
                              <m:ctrlPr>
                                <a:rPr lang="en-US" i="1" smtClean="0">
                                  <a:latin typeface="Cambria Math" panose="02040503050406030204" pitchFamily="18" charset="0"/>
                                </a:rPr>
                              </m:ctrlPr>
                            </m:mPr>
                            <m:mr>
                              <m:e>
                                <m:sSub>
                                  <m:sSubPr>
                                    <m:ctrlPr>
                                      <a:rPr lang="en-US"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1</m:t>
                                    </m:r>
                                  </m:sub>
                                </m:sSub>
                              </m:e>
                            </m:mr>
                            <m:mr>
                              <m:e>
                                <m:sSub>
                                  <m:sSubPr>
                                    <m:ctrlPr>
                                      <a:rPr lang="en-US"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2</m:t>
                                    </m:r>
                                  </m:sub>
                                </m:sSub>
                              </m:e>
                            </m:mr>
                          </m:m>
                        </m:e>
                      </m:d>
                      <m:r>
                        <a:rPr lang="en-US" b="0" i="1" smtClean="0">
                          <a:latin typeface="Cambria Math" panose="02040503050406030204" pitchFamily="18" charset="0"/>
                        </a:rPr>
                        <m:t>=</m:t>
                      </m:r>
                      <m:r>
                        <m:rPr>
                          <m:sty m:val="p"/>
                        </m:rPr>
                        <a:rPr lang="el-GR" b="0" i="1" smtClean="0">
                          <a:latin typeface="Cambria Math" panose="02040503050406030204" pitchFamily="18" charset="0"/>
                        </a:rPr>
                        <m:t>σ</m:t>
                      </m:r>
                      <m:d>
                        <m:dPr>
                          <m:ctrlPr>
                            <a:rPr lang="en-US" b="0" i="1" smtClean="0">
                              <a:latin typeface="Cambria Math" panose="02040503050406030204" pitchFamily="18" charset="0"/>
                            </a:rPr>
                          </m:ctrlPr>
                        </m:dPr>
                        <m:e>
                          <m:d>
                            <m:dPr>
                              <m:begChr m:val="["/>
                              <m:endChr m:val="]"/>
                              <m:ctrlPr>
                                <a:rPr lang="en-US" b="0" i="1" smtClean="0">
                                  <a:latin typeface="Cambria Math" panose="02040503050406030204" pitchFamily="18" charset="0"/>
                                </a:rPr>
                              </m:ctrlPr>
                            </m:dPr>
                            <m:e>
                              <m:m>
                                <m:mPr>
                                  <m:mcs>
                                    <m:mc>
                                      <m:mcPr>
                                        <m:count m:val="2"/>
                                        <m:mcJc m:val="center"/>
                                      </m:mcPr>
                                    </m:mc>
                                  </m:mcs>
                                  <m:ctrlPr>
                                    <a:rPr lang="en-US" b="0" i="1" smtClean="0">
                                      <a:latin typeface="Cambria Math" panose="02040503050406030204" pitchFamily="18" charset="0"/>
                                    </a:rPr>
                                  </m:ctrlPr>
                                </m:mPr>
                                <m:m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1, 1</m:t>
                                        </m:r>
                                      </m:sub>
                                    </m:sSub>
                                  </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1, 2</m:t>
                                        </m:r>
                                      </m:sub>
                                    </m:sSub>
                                  </m:e>
                                </m:mr>
                                <m:m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2, 1</m:t>
                                        </m:r>
                                      </m:sub>
                                    </m:sSub>
                                  </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2, 2</m:t>
                                        </m:r>
                                      </m:sub>
                                    </m:sSub>
                                  </m:e>
                                </m:mr>
                              </m:m>
                            </m:e>
                          </m:d>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1</m:t>
                                        </m:r>
                                      </m:sub>
                                    </m:sSub>
                                  </m:e>
                                </m:mr>
                                <m:mr>
                                  <m:e>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2</m:t>
                                        </m:r>
                                      </m:sub>
                                    </m:sSub>
                                  </m:e>
                                </m:mr>
                              </m:m>
                            </m:e>
                          </m:d>
                          <m:r>
                            <a:rPr lang="en-US" b="0" i="1" smtClean="0">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sSub>
                                      <m:sSubPr>
                                        <m:ctrlPr>
                                          <a:rPr lang="en-US" i="1">
                                            <a:latin typeface="Cambria Math" panose="02040503050406030204" pitchFamily="18" charset="0"/>
                                          </a:rPr>
                                        </m:ctrlPr>
                                      </m:sSubPr>
                                      <m:e>
                                        <m:r>
                                          <a:rPr lang="en-US" b="0" i="1" smtClean="0">
                                            <a:latin typeface="Cambria Math" panose="02040503050406030204" pitchFamily="18" charset="0"/>
                                          </a:rPr>
                                          <m:t>𝑏</m:t>
                                        </m:r>
                                      </m:e>
                                      <m:sub>
                                        <m:r>
                                          <a:rPr lang="en-US" i="1">
                                            <a:latin typeface="Cambria Math" panose="02040503050406030204" pitchFamily="18" charset="0"/>
                                          </a:rPr>
                                          <m:t>1</m:t>
                                        </m:r>
                                      </m:sub>
                                    </m:sSub>
                                  </m:e>
                                </m:mr>
                                <m:mr>
                                  <m:e>
                                    <m:sSub>
                                      <m:sSubPr>
                                        <m:ctrlPr>
                                          <a:rPr lang="en-US" i="1" smtClean="0">
                                            <a:latin typeface="Cambria Math" panose="02040503050406030204" pitchFamily="18" charset="0"/>
                                          </a:rPr>
                                        </m:ctrlPr>
                                      </m:sSubPr>
                                      <m:e>
                                        <m:r>
                                          <a:rPr lang="en-US" b="0" i="1" smtClean="0">
                                            <a:latin typeface="Cambria Math" panose="02040503050406030204" pitchFamily="18" charset="0"/>
                                          </a:rPr>
                                          <m:t>𝑏</m:t>
                                        </m:r>
                                      </m:e>
                                      <m:sub>
                                        <m:r>
                                          <a:rPr lang="en-US" i="1">
                                            <a:latin typeface="Cambria Math" panose="02040503050406030204" pitchFamily="18" charset="0"/>
                                          </a:rPr>
                                          <m:t>2</m:t>
                                        </m:r>
                                      </m:sub>
                                    </m:sSub>
                                  </m:e>
                                </m:mr>
                              </m:m>
                            </m:e>
                          </m:d>
                        </m:e>
                      </m:d>
                    </m:oMath>
                  </m:oMathPara>
                </a14:m>
                <a:endParaRPr lang="en-US" dirty="0"/>
              </a:p>
            </p:txBody>
          </p:sp>
        </mc:Choice>
        <mc:Fallback xmlns="">
          <p:sp>
            <p:nvSpPr>
              <p:cNvPr id="6" name="TextBox 5"/>
              <p:cNvSpPr txBox="1">
                <a:spLocks noRot="1" noChangeAspect="1" noMove="1" noResize="1" noEditPoints="1" noAdjustHandles="1" noChangeArrowheads="1" noChangeShapeType="1" noTextEdit="1"/>
              </p:cNvSpPr>
              <p:nvPr/>
            </p:nvSpPr>
            <p:spPr>
              <a:xfrm>
                <a:off x="1194238" y="3956915"/>
                <a:ext cx="3919026" cy="616131"/>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1194238" y="5028284"/>
                <a:ext cx="3919026" cy="40479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1</m:t>
                          </m:r>
                        </m:sub>
                      </m:sSub>
                      <m:r>
                        <a:rPr lang="en-US" b="0" i="1" smtClean="0">
                          <a:latin typeface="Cambria Math" panose="02040503050406030204" pitchFamily="18" charset="0"/>
                        </a:rPr>
                        <m:t>=</m:t>
                      </m:r>
                      <m:r>
                        <m:rPr>
                          <m:sty m:val="p"/>
                        </m:rPr>
                        <a:rPr lang="el-GR" b="0" i="1" smtClean="0">
                          <a:latin typeface="Cambria Math" panose="02040503050406030204" pitchFamily="18" charset="0"/>
                        </a:rPr>
                        <m:t>σ</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1, 1</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1, 2</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1</m:t>
                              </m:r>
                            </m:sub>
                          </m:sSub>
                        </m:e>
                      </m:d>
                    </m:oMath>
                  </m:oMathPara>
                </a14:m>
                <a:endParaRPr 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1194238" y="5028284"/>
                <a:ext cx="3919026" cy="404791"/>
              </a:xfrm>
              <a:prstGeom prst="rect">
                <a:avLst/>
              </a:prstGeom>
              <a:blipFill rotWithShape="0">
                <a:blip r:embed="rId4"/>
                <a:stretch>
                  <a:fillRect b="-30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1194238" y="5501517"/>
                <a:ext cx="3919026" cy="40479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2</m:t>
                          </m:r>
                        </m:sub>
                      </m:sSub>
                      <m:r>
                        <a:rPr lang="en-US" b="0" i="1" smtClean="0">
                          <a:latin typeface="Cambria Math" panose="02040503050406030204" pitchFamily="18" charset="0"/>
                        </a:rPr>
                        <m:t>=</m:t>
                      </m:r>
                      <m:r>
                        <m:rPr>
                          <m:sty m:val="p"/>
                        </m:rPr>
                        <a:rPr lang="el-GR" b="0" i="1" smtClean="0">
                          <a:latin typeface="Cambria Math" panose="02040503050406030204" pitchFamily="18" charset="0"/>
                        </a:rPr>
                        <m:t>σ</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2, 1</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2, 2</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2</m:t>
                              </m:r>
                            </m:sub>
                          </m:sSub>
                        </m:e>
                      </m:d>
                    </m:oMath>
                  </m:oMathPara>
                </a14:m>
                <a:endParaRPr lang="en-US" dirty="0"/>
              </a:p>
            </p:txBody>
          </p:sp>
        </mc:Choice>
        <mc:Fallback xmlns="">
          <p:sp>
            <p:nvSpPr>
              <p:cNvPr id="8" name="TextBox 7"/>
              <p:cNvSpPr txBox="1">
                <a:spLocks noRot="1" noChangeAspect="1" noMove="1" noResize="1" noEditPoints="1" noAdjustHandles="1" noChangeArrowheads="1" noChangeShapeType="1" noTextEdit="1"/>
              </p:cNvSpPr>
              <p:nvPr/>
            </p:nvSpPr>
            <p:spPr>
              <a:xfrm>
                <a:off x="1194238" y="5501517"/>
                <a:ext cx="3919026" cy="404791"/>
              </a:xfrm>
              <a:prstGeom prst="rect">
                <a:avLst/>
              </a:prstGeom>
              <a:blipFill rotWithShape="0">
                <a:blip r:embed="rId5"/>
                <a:stretch>
                  <a:fillRect b="-1493"/>
                </a:stretch>
              </a:blipFill>
            </p:spPr>
            <p:txBody>
              <a:bodyPr/>
              <a:lstStyle/>
              <a:p>
                <a:r>
                  <a:rPr lang="en-US">
                    <a:noFill/>
                  </a:rPr>
                  <a:t> </a:t>
                </a:r>
              </a:p>
            </p:txBody>
          </p:sp>
        </mc:Fallback>
      </mc:AlternateContent>
      <p:sp>
        <p:nvSpPr>
          <p:cNvPr id="12" name="Oval 11"/>
          <p:cNvSpPr/>
          <p:nvPr/>
        </p:nvSpPr>
        <p:spPr bwMode="auto">
          <a:xfrm>
            <a:off x="7424796" y="2871738"/>
            <a:ext cx="274320" cy="274320"/>
          </a:xfrm>
          <a:prstGeom prst="ellipse">
            <a:avLst/>
          </a:prstGeom>
          <a:solidFill>
            <a:schemeClr val="accent2">
              <a:lumMod val="60000"/>
              <a:lumOff val="40000"/>
            </a:schemeClr>
          </a:solidFill>
          <a:ln w="28575"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90000"/>
              </a:lnSpc>
              <a:spcBef>
                <a:spcPct val="0"/>
              </a:spcBef>
              <a:spcAft>
                <a:spcPct val="0"/>
              </a:spcAft>
              <a:buClrTx/>
              <a:buSzTx/>
              <a:buFontTx/>
              <a:buNone/>
              <a:tabLst/>
            </a:pPr>
            <a:endParaRPr kumimoji="0" lang="en-US" sz="1000" b="0" i="0" u="none" strike="noStrike" cap="none" normalizeH="0" baseline="0" dirty="0" smtClean="0">
              <a:ln>
                <a:noFill/>
              </a:ln>
              <a:solidFill>
                <a:schemeClr val="tx1"/>
              </a:solidFill>
              <a:effectLst/>
              <a:latin typeface="Arial" charset="0"/>
            </a:endParaRPr>
          </a:p>
        </p:txBody>
      </p:sp>
      <p:sp>
        <p:nvSpPr>
          <p:cNvPr id="13" name="Oval 12"/>
          <p:cNvSpPr/>
          <p:nvPr/>
        </p:nvSpPr>
        <p:spPr bwMode="auto">
          <a:xfrm>
            <a:off x="9507350" y="2871737"/>
            <a:ext cx="274320" cy="274320"/>
          </a:xfrm>
          <a:prstGeom prst="ellipse">
            <a:avLst/>
          </a:prstGeom>
          <a:solidFill>
            <a:srgbClr val="92D050"/>
          </a:solidFill>
          <a:ln w="28575"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90000"/>
              </a:lnSpc>
              <a:spcBef>
                <a:spcPct val="0"/>
              </a:spcBef>
              <a:spcAft>
                <a:spcPct val="0"/>
              </a:spcAft>
              <a:buClrTx/>
              <a:buSzTx/>
              <a:buFontTx/>
              <a:buNone/>
              <a:tabLst/>
            </a:pPr>
            <a:endParaRPr kumimoji="0" lang="en-US" sz="1000" b="0" i="0" u="none" strike="noStrike" cap="none" normalizeH="0" baseline="0" smtClean="0">
              <a:ln>
                <a:noFill/>
              </a:ln>
              <a:solidFill>
                <a:schemeClr val="tx1"/>
              </a:solidFill>
              <a:effectLst/>
              <a:latin typeface="Arial" charset="0"/>
            </a:endParaRPr>
          </a:p>
        </p:txBody>
      </p:sp>
      <p:sp>
        <p:nvSpPr>
          <p:cNvPr id="38" name="TextBox 37"/>
          <p:cNvSpPr txBox="1"/>
          <p:nvPr/>
        </p:nvSpPr>
        <p:spPr>
          <a:xfrm>
            <a:off x="6930512" y="2389015"/>
            <a:ext cx="1155027" cy="338554"/>
          </a:xfrm>
          <a:prstGeom prst="rect">
            <a:avLst/>
          </a:prstGeom>
          <a:noFill/>
        </p:spPr>
        <p:txBody>
          <a:bodyPr wrap="square" rtlCol="0">
            <a:spAutoFit/>
          </a:bodyPr>
          <a:lstStyle/>
          <a:p>
            <a:pPr algn="ctr"/>
            <a:r>
              <a:rPr lang="en-US" sz="1600" b="1" u="sng" dirty="0" smtClean="0"/>
              <a:t>First Layer</a:t>
            </a:r>
            <a:endParaRPr lang="en-US" sz="1600" b="1" u="sng" dirty="0"/>
          </a:p>
        </p:txBody>
      </p:sp>
      <p:sp>
        <p:nvSpPr>
          <p:cNvPr id="39" name="TextBox 38"/>
          <p:cNvSpPr txBox="1"/>
          <p:nvPr/>
        </p:nvSpPr>
        <p:spPr>
          <a:xfrm>
            <a:off x="8930005" y="2383228"/>
            <a:ext cx="1423180" cy="338554"/>
          </a:xfrm>
          <a:prstGeom prst="rect">
            <a:avLst/>
          </a:prstGeom>
          <a:noFill/>
        </p:spPr>
        <p:txBody>
          <a:bodyPr wrap="square" rtlCol="0">
            <a:spAutoFit/>
          </a:bodyPr>
          <a:lstStyle/>
          <a:p>
            <a:pPr algn="ctr"/>
            <a:r>
              <a:rPr lang="en-US" sz="1600" b="1" u="sng" dirty="0" smtClean="0"/>
              <a:t>Second Layer</a:t>
            </a:r>
            <a:endParaRPr lang="en-US" sz="1600" b="1" u="sng" dirty="0"/>
          </a:p>
        </p:txBody>
      </p:sp>
      <p:sp>
        <p:nvSpPr>
          <p:cNvPr id="45" name="Oval 44"/>
          <p:cNvSpPr/>
          <p:nvPr/>
        </p:nvSpPr>
        <p:spPr bwMode="auto">
          <a:xfrm>
            <a:off x="9507350" y="4460636"/>
            <a:ext cx="274320" cy="274320"/>
          </a:xfrm>
          <a:prstGeom prst="ellipse">
            <a:avLst/>
          </a:prstGeom>
          <a:solidFill>
            <a:srgbClr val="92D050"/>
          </a:solidFill>
          <a:ln w="28575"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90000"/>
              </a:lnSpc>
              <a:spcBef>
                <a:spcPct val="0"/>
              </a:spcBef>
              <a:spcAft>
                <a:spcPct val="0"/>
              </a:spcAft>
              <a:buClrTx/>
              <a:buSzTx/>
              <a:buFontTx/>
              <a:buNone/>
              <a:tabLst/>
            </a:pPr>
            <a:endParaRPr kumimoji="0" lang="en-US" sz="1000" b="0" i="0" u="none" strike="noStrike" cap="none" normalizeH="0" baseline="0" smtClean="0">
              <a:ln>
                <a:noFill/>
              </a:ln>
              <a:solidFill>
                <a:schemeClr val="tx1"/>
              </a:solidFill>
              <a:effectLst/>
              <a:latin typeface="Arial" charset="0"/>
            </a:endParaRPr>
          </a:p>
        </p:txBody>
      </p:sp>
      <p:sp>
        <p:nvSpPr>
          <p:cNvPr id="52" name="Oval 51"/>
          <p:cNvSpPr/>
          <p:nvPr/>
        </p:nvSpPr>
        <p:spPr bwMode="auto">
          <a:xfrm>
            <a:off x="7424796" y="4460636"/>
            <a:ext cx="274320" cy="274320"/>
          </a:xfrm>
          <a:prstGeom prst="ellipse">
            <a:avLst/>
          </a:prstGeom>
          <a:solidFill>
            <a:schemeClr val="accent2">
              <a:lumMod val="60000"/>
              <a:lumOff val="40000"/>
            </a:schemeClr>
          </a:solidFill>
          <a:ln w="28575"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90000"/>
              </a:lnSpc>
              <a:spcBef>
                <a:spcPct val="0"/>
              </a:spcBef>
              <a:spcAft>
                <a:spcPct val="0"/>
              </a:spcAft>
              <a:buClrTx/>
              <a:buSzTx/>
              <a:buFontTx/>
              <a:buNone/>
              <a:tabLst/>
            </a:pPr>
            <a:endParaRPr kumimoji="0" lang="en-US" sz="1000" b="0" i="0" u="none" strike="noStrike" cap="none" normalizeH="0" baseline="0" smtClean="0">
              <a:ln>
                <a:noFill/>
              </a:ln>
              <a:solidFill>
                <a:schemeClr val="tx1"/>
              </a:solidFill>
              <a:effectLst/>
              <a:latin typeface="Arial" charset="0"/>
            </a:endParaRPr>
          </a:p>
        </p:txBody>
      </p:sp>
      <p:cxnSp>
        <p:nvCxnSpPr>
          <p:cNvPr id="54" name="Straight Arrow Connector 53"/>
          <p:cNvCxnSpPr>
            <a:stCxn id="12" idx="6"/>
            <a:endCxn id="13" idx="2"/>
          </p:cNvCxnSpPr>
          <p:nvPr/>
        </p:nvCxnSpPr>
        <p:spPr bwMode="auto">
          <a:xfrm flipV="1">
            <a:off x="7699116" y="3008897"/>
            <a:ext cx="1808234" cy="1"/>
          </a:xfrm>
          <a:prstGeom prst="straightConnector1">
            <a:avLst/>
          </a:prstGeom>
          <a:solidFill>
            <a:srgbClr val="00B8FF"/>
          </a:solidFill>
          <a:ln w="12700" cap="flat" cmpd="sng" algn="ctr">
            <a:solidFill>
              <a:schemeClr val="tx1"/>
            </a:solidFill>
            <a:prstDash val="solid"/>
            <a:round/>
            <a:headEnd type="none" w="sm" len="sm"/>
            <a:tailEnd type="triangle"/>
          </a:ln>
          <a:effectLst/>
        </p:spPr>
      </p:cxnSp>
      <p:cxnSp>
        <p:nvCxnSpPr>
          <p:cNvPr id="65" name="Straight Arrow Connector 64"/>
          <p:cNvCxnSpPr>
            <a:stCxn id="12" idx="6"/>
            <a:endCxn id="45" idx="2"/>
          </p:cNvCxnSpPr>
          <p:nvPr/>
        </p:nvCxnSpPr>
        <p:spPr bwMode="auto">
          <a:xfrm>
            <a:off x="7699116" y="3008898"/>
            <a:ext cx="1808234" cy="1588898"/>
          </a:xfrm>
          <a:prstGeom prst="straightConnector1">
            <a:avLst/>
          </a:prstGeom>
          <a:solidFill>
            <a:srgbClr val="00B8FF"/>
          </a:solidFill>
          <a:ln w="12700" cap="flat" cmpd="sng" algn="ctr">
            <a:solidFill>
              <a:schemeClr val="tx1"/>
            </a:solidFill>
            <a:prstDash val="solid"/>
            <a:round/>
            <a:headEnd type="none" w="sm" len="sm"/>
            <a:tailEnd type="triangle"/>
          </a:ln>
          <a:effectLst/>
        </p:spPr>
      </p:cxnSp>
      <p:cxnSp>
        <p:nvCxnSpPr>
          <p:cNvPr id="68" name="Straight Arrow Connector 67"/>
          <p:cNvCxnSpPr>
            <a:stCxn id="52" idx="6"/>
            <a:endCxn id="13" idx="2"/>
          </p:cNvCxnSpPr>
          <p:nvPr/>
        </p:nvCxnSpPr>
        <p:spPr bwMode="auto">
          <a:xfrm flipV="1">
            <a:off x="7699116" y="3008897"/>
            <a:ext cx="1808234" cy="1588899"/>
          </a:xfrm>
          <a:prstGeom prst="straightConnector1">
            <a:avLst/>
          </a:prstGeom>
          <a:solidFill>
            <a:srgbClr val="00B8FF"/>
          </a:solidFill>
          <a:ln w="12700" cap="flat" cmpd="sng" algn="ctr">
            <a:solidFill>
              <a:schemeClr val="tx1"/>
            </a:solidFill>
            <a:prstDash val="solid"/>
            <a:round/>
            <a:headEnd type="none" w="sm" len="sm"/>
            <a:tailEnd type="triangle"/>
          </a:ln>
          <a:effectLst/>
        </p:spPr>
      </p:cxnSp>
      <p:cxnSp>
        <p:nvCxnSpPr>
          <p:cNvPr id="71" name="Straight Arrow Connector 70"/>
          <p:cNvCxnSpPr>
            <a:stCxn id="52" idx="6"/>
            <a:endCxn id="45" idx="2"/>
          </p:cNvCxnSpPr>
          <p:nvPr/>
        </p:nvCxnSpPr>
        <p:spPr bwMode="auto">
          <a:xfrm>
            <a:off x="7699116" y="4597796"/>
            <a:ext cx="1808234" cy="0"/>
          </a:xfrm>
          <a:prstGeom prst="straightConnector1">
            <a:avLst/>
          </a:prstGeom>
          <a:solidFill>
            <a:srgbClr val="00B8FF"/>
          </a:solidFill>
          <a:ln w="12700" cap="flat" cmpd="sng" algn="ctr">
            <a:solidFill>
              <a:schemeClr val="tx1"/>
            </a:solidFill>
            <a:prstDash val="solid"/>
            <a:round/>
            <a:headEnd type="none" w="sm" len="sm"/>
            <a:tailEnd type="triangle"/>
          </a:ln>
          <a:effectLst/>
        </p:spPr>
      </p:cxnSp>
      <mc:AlternateContent xmlns:mc="http://schemas.openxmlformats.org/markup-compatibility/2006" xmlns:a14="http://schemas.microsoft.com/office/drawing/2010/main">
        <mc:Choice Requires="a14">
          <p:sp>
            <p:nvSpPr>
              <p:cNvPr id="74" name="TextBox 73"/>
              <p:cNvSpPr txBox="1"/>
              <p:nvPr/>
            </p:nvSpPr>
            <p:spPr>
              <a:xfrm>
                <a:off x="9493282" y="2870241"/>
                <a:ext cx="302456" cy="2616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100" i="1" smtClean="0">
                              <a:latin typeface="Cambria Math" panose="02040503050406030204" pitchFamily="18" charset="0"/>
                            </a:rPr>
                          </m:ctrlPr>
                        </m:sSubPr>
                        <m:e>
                          <m:r>
                            <a:rPr lang="en-US" sz="1100" b="0" i="1" smtClean="0">
                              <a:latin typeface="Cambria Math" panose="02040503050406030204" pitchFamily="18" charset="0"/>
                            </a:rPr>
                            <m:t>𝑦</m:t>
                          </m:r>
                        </m:e>
                        <m:sub>
                          <m:r>
                            <a:rPr lang="en-US" sz="1100" b="0" i="1" smtClean="0">
                              <a:latin typeface="Cambria Math" panose="02040503050406030204" pitchFamily="18" charset="0"/>
                            </a:rPr>
                            <m:t>1</m:t>
                          </m:r>
                        </m:sub>
                      </m:sSub>
                    </m:oMath>
                  </m:oMathPara>
                </a14:m>
                <a:endParaRPr lang="en-US" sz="1100" dirty="0"/>
              </a:p>
            </p:txBody>
          </p:sp>
        </mc:Choice>
        <mc:Fallback xmlns="">
          <p:sp>
            <p:nvSpPr>
              <p:cNvPr id="74" name="TextBox 73"/>
              <p:cNvSpPr txBox="1">
                <a:spLocks noRot="1" noChangeAspect="1" noMove="1" noResize="1" noEditPoints="1" noAdjustHandles="1" noChangeArrowheads="1" noChangeShapeType="1" noTextEdit="1"/>
              </p:cNvSpPr>
              <p:nvPr/>
            </p:nvSpPr>
            <p:spPr>
              <a:xfrm>
                <a:off x="9493282" y="2870241"/>
                <a:ext cx="302456" cy="261610"/>
              </a:xfrm>
              <a:prstGeom prst="rect">
                <a:avLst/>
              </a:prstGeom>
              <a:blipFill rotWithShape="0">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5" name="TextBox 74"/>
              <p:cNvSpPr txBox="1"/>
              <p:nvPr/>
            </p:nvSpPr>
            <p:spPr>
              <a:xfrm>
                <a:off x="9490367" y="4460071"/>
                <a:ext cx="302456" cy="2616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100" i="1" smtClean="0">
                              <a:latin typeface="Cambria Math" panose="02040503050406030204" pitchFamily="18" charset="0"/>
                            </a:rPr>
                          </m:ctrlPr>
                        </m:sSubPr>
                        <m:e>
                          <m:r>
                            <a:rPr lang="en-US" sz="1100" b="0" i="1" smtClean="0">
                              <a:latin typeface="Cambria Math" panose="02040503050406030204" pitchFamily="18" charset="0"/>
                            </a:rPr>
                            <m:t>𝑦</m:t>
                          </m:r>
                        </m:e>
                        <m:sub>
                          <m:r>
                            <a:rPr lang="en-US" sz="1100" b="0" i="1" smtClean="0">
                              <a:latin typeface="Cambria Math" panose="02040503050406030204" pitchFamily="18" charset="0"/>
                            </a:rPr>
                            <m:t>2</m:t>
                          </m:r>
                        </m:sub>
                      </m:sSub>
                    </m:oMath>
                  </m:oMathPara>
                </a14:m>
                <a:endParaRPr lang="en-US" sz="1100" dirty="0"/>
              </a:p>
            </p:txBody>
          </p:sp>
        </mc:Choice>
        <mc:Fallback xmlns="">
          <p:sp>
            <p:nvSpPr>
              <p:cNvPr id="75" name="TextBox 74"/>
              <p:cNvSpPr txBox="1">
                <a:spLocks noRot="1" noChangeAspect="1" noMove="1" noResize="1" noEditPoints="1" noAdjustHandles="1" noChangeArrowheads="1" noChangeShapeType="1" noTextEdit="1"/>
              </p:cNvSpPr>
              <p:nvPr/>
            </p:nvSpPr>
            <p:spPr>
              <a:xfrm>
                <a:off x="9490367" y="4460071"/>
                <a:ext cx="302456" cy="261610"/>
              </a:xfrm>
              <a:prstGeom prst="rect">
                <a:avLst/>
              </a:prstGeom>
              <a:blipFill rotWithShape="0">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6" name="TextBox 75"/>
              <p:cNvSpPr txBox="1"/>
              <p:nvPr/>
            </p:nvSpPr>
            <p:spPr>
              <a:xfrm>
                <a:off x="7403694" y="2869975"/>
                <a:ext cx="302456" cy="2616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100" i="1" smtClean="0">
                              <a:latin typeface="Cambria Math" panose="02040503050406030204" pitchFamily="18" charset="0"/>
                            </a:rPr>
                          </m:ctrlPr>
                        </m:sSubPr>
                        <m:e>
                          <m:r>
                            <a:rPr lang="en-US" sz="1100" b="0" i="1" smtClean="0">
                              <a:latin typeface="Cambria Math" panose="02040503050406030204" pitchFamily="18" charset="0"/>
                            </a:rPr>
                            <m:t>𝑥</m:t>
                          </m:r>
                        </m:e>
                        <m:sub>
                          <m:r>
                            <a:rPr lang="en-US" sz="1100" b="0" i="1" smtClean="0">
                              <a:latin typeface="Cambria Math" panose="02040503050406030204" pitchFamily="18" charset="0"/>
                            </a:rPr>
                            <m:t>1</m:t>
                          </m:r>
                        </m:sub>
                      </m:sSub>
                    </m:oMath>
                  </m:oMathPara>
                </a14:m>
                <a:endParaRPr lang="en-US" sz="1100" dirty="0"/>
              </a:p>
            </p:txBody>
          </p:sp>
        </mc:Choice>
        <mc:Fallback xmlns="">
          <p:sp>
            <p:nvSpPr>
              <p:cNvPr id="76" name="TextBox 75"/>
              <p:cNvSpPr txBox="1">
                <a:spLocks noRot="1" noChangeAspect="1" noMove="1" noResize="1" noEditPoints="1" noAdjustHandles="1" noChangeArrowheads="1" noChangeShapeType="1" noTextEdit="1"/>
              </p:cNvSpPr>
              <p:nvPr/>
            </p:nvSpPr>
            <p:spPr>
              <a:xfrm>
                <a:off x="7403694" y="2869975"/>
                <a:ext cx="302456" cy="261610"/>
              </a:xfrm>
              <a:prstGeom prst="rect">
                <a:avLst/>
              </a:prstGeom>
              <a:blipFill rotWithShape="0">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7" name="TextBox 76"/>
              <p:cNvSpPr txBox="1"/>
              <p:nvPr/>
            </p:nvSpPr>
            <p:spPr>
              <a:xfrm>
                <a:off x="7400779" y="4459804"/>
                <a:ext cx="302456" cy="2616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100" i="1" smtClean="0">
                              <a:latin typeface="Cambria Math" panose="02040503050406030204" pitchFamily="18" charset="0"/>
                            </a:rPr>
                          </m:ctrlPr>
                        </m:sSubPr>
                        <m:e>
                          <m:r>
                            <a:rPr lang="en-US" sz="1100" b="0" i="1" smtClean="0">
                              <a:latin typeface="Cambria Math" panose="02040503050406030204" pitchFamily="18" charset="0"/>
                            </a:rPr>
                            <m:t>𝑥</m:t>
                          </m:r>
                        </m:e>
                        <m:sub>
                          <m:r>
                            <a:rPr lang="en-US" sz="1100" b="0" i="1" smtClean="0">
                              <a:latin typeface="Cambria Math" panose="02040503050406030204" pitchFamily="18" charset="0"/>
                            </a:rPr>
                            <m:t>2</m:t>
                          </m:r>
                        </m:sub>
                      </m:sSub>
                    </m:oMath>
                  </m:oMathPara>
                </a14:m>
                <a:endParaRPr lang="en-US" sz="1100" dirty="0"/>
              </a:p>
            </p:txBody>
          </p:sp>
        </mc:Choice>
        <mc:Fallback xmlns="">
          <p:sp>
            <p:nvSpPr>
              <p:cNvPr id="77" name="TextBox 76"/>
              <p:cNvSpPr txBox="1">
                <a:spLocks noRot="1" noChangeAspect="1" noMove="1" noResize="1" noEditPoints="1" noAdjustHandles="1" noChangeArrowheads="1" noChangeShapeType="1" noTextEdit="1"/>
              </p:cNvSpPr>
              <p:nvPr/>
            </p:nvSpPr>
            <p:spPr>
              <a:xfrm>
                <a:off x="7400779" y="4459804"/>
                <a:ext cx="302456" cy="261610"/>
              </a:xfrm>
              <a:prstGeom prst="rect">
                <a:avLst/>
              </a:prstGeom>
              <a:blipFill rotWithShape="0">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8" name="TextBox 77"/>
              <p:cNvSpPr txBox="1"/>
              <p:nvPr/>
            </p:nvSpPr>
            <p:spPr>
              <a:xfrm>
                <a:off x="8678262" y="3209512"/>
                <a:ext cx="402728" cy="26898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100" i="1" smtClean="0">
                              <a:latin typeface="Cambria Math" panose="02040503050406030204" pitchFamily="18" charset="0"/>
                            </a:rPr>
                          </m:ctrlPr>
                        </m:sSubPr>
                        <m:e>
                          <m:r>
                            <a:rPr lang="en-US" sz="1100" b="0" i="1" smtClean="0">
                              <a:latin typeface="Cambria Math" panose="02040503050406030204" pitchFamily="18" charset="0"/>
                            </a:rPr>
                            <m:t>𝑊</m:t>
                          </m:r>
                        </m:e>
                        <m:sub>
                          <m:r>
                            <a:rPr lang="en-US" sz="1100" b="0" i="1" smtClean="0">
                              <a:latin typeface="Cambria Math" panose="02040503050406030204" pitchFamily="18" charset="0"/>
                            </a:rPr>
                            <m:t>1, 2</m:t>
                          </m:r>
                        </m:sub>
                      </m:sSub>
                    </m:oMath>
                  </m:oMathPara>
                </a14:m>
                <a:endParaRPr lang="en-US" sz="1100" dirty="0"/>
              </a:p>
            </p:txBody>
          </p:sp>
        </mc:Choice>
        <mc:Fallback xmlns="">
          <p:sp>
            <p:nvSpPr>
              <p:cNvPr id="78" name="TextBox 77"/>
              <p:cNvSpPr txBox="1">
                <a:spLocks noRot="1" noChangeAspect="1" noMove="1" noResize="1" noEditPoints="1" noAdjustHandles="1" noChangeArrowheads="1" noChangeShapeType="1" noTextEdit="1"/>
              </p:cNvSpPr>
              <p:nvPr/>
            </p:nvSpPr>
            <p:spPr>
              <a:xfrm>
                <a:off x="8678262" y="3209512"/>
                <a:ext cx="402728" cy="268984"/>
              </a:xfrm>
              <a:prstGeom prst="rect">
                <a:avLst/>
              </a:prstGeom>
              <a:blipFill rotWithShape="0">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9" name="TextBox 78"/>
              <p:cNvSpPr txBox="1"/>
              <p:nvPr/>
            </p:nvSpPr>
            <p:spPr>
              <a:xfrm>
                <a:off x="8397452" y="2970012"/>
                <a:ext cx="402728" cy="26898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100" i="1" smtClean="0">
                              <a:latin typeface="Cambria Math" panose="02040503050406030204" pitchFamily="18" charset="0"/>
                            </a:rPr>
                          </m:ctrlPr>
                        </m:sSubPr>
                        <m:e>
                          <m:r>
                            <a:rPr lang="en-US" sz="1100" b="0" i="1" smtClean="0">
                              <a:latin typeface="Cambria Math" panose="02040503050406030204" pitchFamily="18" charset="0"/>
                            </a:rPr>
                            <m:t>𝑊</m:t>
                          </m:r>
                        </m:e>
                        <m:sub>
                          <m:r>
                            <a:rPr lang="en-US" sz="1100" b="0" i="1" smtClean="0">
                              <a:latin typeface="Cambria Math" panose="02040503050406030204" pitchFamily="18" charset="0"/>
                            </a:rPr>
                            <m:t>1, 1</m:t>
                          </m:r>
                        </m:sub>
                      </m:sSub>
                    </m:oMath>
                  </m:oMathPara>
                </a14:m>
                <a:endParaRPr lang="en-US" sz="1100" dirty="0"/>
              </a:p>
            </p:txBody>
          </p:sp>
        </mc:Choice>
        <mc:Fallback xmlns="">
          <p:sp>
            <p:nvSpPr>
              <p:cNvPr id="79" name="TextBox 78"/>
              <p:cNvSpPr txBox="1">
                <a:spLocks noRot="1" noChangeAspect="1" noMove="1" noResize="1" noEditPoints="1" noAdjustHandles="1" noChangeArrowheads="1" noChangeShapeType="1" noTextEdit="1"/>
              </p:cNvSpPr>
              <p:nvPr/>
            </p:nvSpPr>
            <p:spPr>
              <a:xfrm>
                <a:off x="8397452" y="2970012"/>
                <a:ext cx="402728" cy="268984"/>
              </a:xfrm>
              <a:prstGeom prst="rect">
                <a:avLst/>
              </a:prstGeom>
              <a:blipFill rotWithShape="0">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0" name="TextBox 79"/>
              <p:cNvSpPr txBox="1"/>
              <p:nvPr/>
            </p:nvSpPr>
            <p:spPr>
              <a:xfrm>
                <a:off x="8439217" y="4309646"/>
                <a:ext cx="402728" cy="26898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100" i="1" smtClean="0">
                              <a:latin typeface="Cambria Math" panose="02040503050406030204" pitchFamily="18" charset="0"/>
                            </a:rPr>
                          </m:ctrlPr>
                        </m:sSubPr>
                        <m:e>
                          <m:r>
                            <a:rPr lang="en-US" sz="1100" b="0" i="1" smtClean="0">
                              <a:latin typeface="Cambria Math" panose="02040503050406030204" pitchFamily="18" charset="0"/>
                            </a:rPr>
                            <m:t>𝑊</m:t>
                          </m:r>
                        </m:e>
                        <m:sub>
                          <m:r>
                            <a:rPr lang="en-US" sz="1100" b="0" i="1" smtClean="0">
                              <a:latin typeface="Cambria Math" panose="02040503050406030204" pitchFamily="18" charset="0"/>
                            </a:rPr>
                            <m:t>2, 2</m:t>
                          </m:r>
                        </m:sub>
                      </m:sSub>
                    </m:oMath>
                  </m:oMathPara>
                </a14:m>
                <a:endParaRPr lang="en-US" sz="1100" dirty="0"/>
              </a:p>
            </p:txBody>
          </p:sp>
        </mc:Choice>
        <mc:Fallback xmlns="">
          <p:sp>
            <p:nvSpPr>
              <p:cNvPr id="80" name="TextBox 79"/>
              <p:cNvSpPr txBox="1">
                <a:spLocks noRot="1" noChangeAspect="1" noMove="1" noResize="1" noEditPoints="1" noAdjustHandles="1" noChangeArrowheads="1" noChangeShapeType="1" noTextEdit="1"/>
              </p:cNvSpPr>
              <p:nvPr/>
            </p:nvSpPr>
            <p:spPr>
              <a:xfrm>
                <a:off x="8439217" y="4309646"/>
                <a:ext cx="402728" cy="268984"/>
              </a:xfrm>
              <a:prstGeom prst="rect">
                <a:avLst/>
              </a:prstGeom>
              <a:blipFill rotWithShape="0">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1" name="TextBox 80"/>
              <p:cNvSpPr txBox="1"/>
              <p:nvPr/>
            </p:nvSpPr>
            <p:spPr>
              <a:xfrm>
                <a:off x="8678262" y="4089312"/>
                <a:ext cx="402728" cy="26898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100" i="1" smtClean="0">
                              <a:latin typeface="Cambria Math" panose="02040503050406030204" pitchFamily="18" charset="0"/>
                            </a:rPr>
                          </m:ctrlPr>
                        </m:sSubPr>
                        <m:e>
                          <m:r>
                            <a:rPr lang="en-US" sz="1100" b="0" i="1" smtClean="0">
                              <a:latin typeface="Cambria Math" panose="02040503050406030204" pitchFamily="18" charset="0"/>
                            </a:rPr>
                            <m:t>𝑊</m:t>
                          </m:r>
                        </m:e>
                        <m:sub>
                          <m:r>
                            <a:rPr lang="en-US" sz="1100" b="0" i="1" smtClean="0">
                              <a:latin typeface="Cambria Math" panose="02040503050406030204" pitchFamily="18" charset="0"/>
                            </a:rPr>
                            <m:t>2, 1</m:t>
                          </m:r>
                        </m:sub>
                      </m:sSub>
                    </m:oMath>
                  </m:oMathPara>
                </a14:m>
                <a:endParaRPr lang="en-US" sz="1100" dirty="0"/>
              </a:p>
            </p:txBody>
          </p:sp>
        </mc:Choice>
        <mc:Fallback xmlns="">
          <p:sp>
            <p:nvSpPr>
              <p:cNvPr id="81" name="TextBox 80"/>
              <p:cNvSpPr txBox="1">
                <a:spLocks noRot="1" noChangeAspect="1" noMove="1" noResize="1" noEditPoints="1" noAdjustHandles="1" noChangeArrowheads="1" noChangeShapeType="1" noTextEdit="1"/>
              </p:cNvSpPr>
              <p:nvPr/>
            </p:nvSpPr>
            <p:spPr>
              <a:xfrm>
                <a:off x="8678262" y="4089312"/>
                <a:ext cx="402728" cy="268984"/>
              </a:xfrm>
              <a:prstGeom prst="rect">
                <a:avLst/>
              </a:prstGeom>
              <a:blipFill rotWithShape="0">
                <a:blip r:embed="rId13"/>
                <a:stretch>
                  <a:fillRect/>
                </a:stretch>
              </a:blipFill>
            </p:spPr>
            <p:txBody>
              <a:bodyPr/>
              <a:lstStyle/>
              <a:p>
                <a:r>
                  <a:rPr lang="en-US">
                    <a:noFill/>
                  </a:rPr>
                  <a:t> </a:t>
                </a:r>
              </a:p>
            </p:txBody>
          </p:sp>
        </mc:Fallback>
      </mc:AlternateContent>
      <p:sp>
        <p:nvSpPr>
          <p:cNvPr id="82" name="Rectangle 81"/>
          <p:cNvSpPr/>
          <p:nvPr/>
        </p:nvSpPr>
        <p:spPr>
          <a:xfrm>
            <a:off x="8461656" y="4915126"/>
            <a:ext cx="274320" cy="274320"/>
          </a:xfrm>
          <a:prstGeom prst="rect">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p:cNvSpPr/>
          <p:nvPr/>
        </p:nvSpPr>
        <p:spPr>
          <a:xfrm>
            <a:off x="8461656" y="2417277"/>
            <a:ext cx="274320" cy="274320"/>
          </a:xfrm>
          <a:prstGeom prst="rect">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4" name="Straight Arrow Connector 83"/>
          <p:cNvCxnSpPr>
            <a:stCxn id="83" idx="3"/>
            <a:endCxn id="74" idx="1"/>
          </p:cNvCxnSpPr>
          <p:nvPr/>
        </p:nvCxnSpPr>
        <p:spPr bwMode="auto">
          <a:xfrm>
            <a:off x="8735976" y="2554437"/>
            <a:ext cx="757306" cy="446609"/>
          </a:xfrm>
          <a:prstGeom prst="straightConnector1">
            <a:avLst/>
          </a:prstGeom>
          <a:solidFill>
            <a:srgbClr val="00B8FF"/>
          </a:solidFill>
          <a:ln w="12700" cap="flat" cmpd="sng" algn="ctr">
            <a:solidFill>
              <a:schemeClr val="tx1"/>
            </a:solidFill>
            <a:prstDash val="solid"/>
            <a:round/>
            <a:headEnd type="none" w="sm" len="sm"/>
            <a:tailEnd type="triangle"/>
          </a:ln>
          <a:effectLst/>
        </p:spPr>
      </p:cxnSp>
      <p:cxnSp>
        <p:nvCxnSpPr>
          <p:cNvPr id="87" name="Straight Arrow Connector 86"/>
          <p:cNvCxnSpPr>
            <a:stCxn id="82" idx="3"/>
            <a:endCxn id="45" idx="2"/>
          </p:cNvCxnSpPr>
          <p:nvPr/>
        </p:nvCxnSpPr>
        <p:spPr bwMode="auto">
          <a:xfrm flipV="1">
            <a:off x="8735976" y="4597796"/>
            <a:ext cx="771374" cy="454490"/>
          </a:xfrm>
          <a:prstGeom prst="straightConnector1">
            <a:avLst/>
          </a:prstGeom>
          <a:solidFill>
            <a:srgbClr val="00B8FF"/>
          </a:solidFill>
          <a:ln w="12700" cap="flat" cmpd="sng" algn="ctr">
            <a:solidFill>
              <a:schemeClr val="tx1"/>
            </a:solidFill>
            <a:prstDash val="solid"/>
            <a:round/>
            <a:headEnd type="none" w="sm" len="sm"/>
            <a:tailEnd type="triangle"/>
          </a:ln>
          <a:effectLst/>
        </p:spPr>
      </p:cxnSp>
      <mc:AlternateContent xmlns:mc="http://schemas.openxmlformats.org/markup-compatibility/2006" xmlns:a14="http://schemas.microsoft.com/office/drawing/2010/main">
        <mc:Choice Requires="a14">
          <p:sp>
            <p:nvSpPr>
              <p:cNvPr id="90" name="TextBox 89"/>
              <p:cNvSpPr txBox="1"/>
              <p:nvPr/>
            </p:nvSpPr>
            <p:spPr>
              <a:xfrm>
                <a:off x="8444219" y="2404409"/>
                <a:ext cx="302456" cy="2616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100" i="1" smtClean="0">
                              <a:latin typeface="Cambria Math" panose="02040503050406030204" pitchFamily="18" charset="0"/>
                            </a:rPr>
                          </m:ctrlPr>
                        </m:sSubPr>
                        <m:e>
                          <m:r>
                            <a:rPr lang="en-US" sz="1100" b="0" i="1" smtClean="0">
                              <a:latin typeface="Cambria Math" panose="02040503050406030204" pitchFamily="18" charset="0"/>
                            </a:rPr>
                            <m:t>𝑏</m:t>
                          </m:r>
                        </m:e>
                        <m:sub>
                          <m:r>
                            <a:rPr lang="en-US" sz="1100" b="0" i="1" smtClean="0">
                              <a:latin typeface="Cambria Math" panose="02040503050406030204" pitchFamily="18" charset="0"/>
                            </a:rPr>
                            <m:t>1</m:t>
                          </m:r>
                        </m:sub>
                      </m:sSub>
                    </m:oMath>
                  </m:oMathPara>
                </a14:m>
                <a:endParaRPr lang="en-US" sz="1100" dirty="0"/>
              </a:p>
            </p:txBody>
          </p:sp>
        </mc:Choice>
        <mc:Fallback xmlns="">
          <p:sp>
            <p:nvSpPr>
              <p:cNvPr id="90" name="TextBox 89"/>
              <p:cNvSpPr txBox="1">
                <a:spLocks noRot="1" noChangeAspect="1" noMove="1" noResize="1" noEditPoints="1" noAdjustHandles="1" noChangeArrowheads="1" noChangeShapeType="1" noTextEdit="1"/>
              </p:cNvSpPr>
              <p:nvPr/>
            </p:nvSpPr>
            <p:spPr>
              <a:xfrm>
                <a:off x="8444219" y="2404409"/>
                <a:ext cx="302456" cy="261610"/>
              </a:xfrm>
              <a:prstGeom prst="rect">
                <a:avLst/>
              </a:prstGeom>
              <a:blipFill rotWithShape="0">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1" name="TextBox 90"/>
              <p:cNvSpPr txBox="1"/>
              <p:nvPr/>
            </p:nvSpPr>
            <p:spPr>
              <a:xfrm>
                <a:off x="8444219" y="4917545"/>
                <a:ext cx="302456" cy="2616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100" i="1" smtClean="0">
                              <a:latin typeface="Cambria Math" panose="02040503050406030204" pitchFamily="18" charset="0"/>
                            </a:rPr>
                          </m:ctrlPr>
                        </m:sSubPr>
                        <m:e>
                          <m:r>
                            <a:rPr lang="en-US" sz="1100" b="0" i="1" smtClean="0">
                              <a:latin typeface="Cambria Math" panose="02040503050406030204" pitchFamily="18" charset="0"/>
                            </a:rPr>
                            <m:t>𝑏</m:t>
                          </m:r>
                        </m:e>
                        <m:sub>
                          <m:r>
                            <a:rPr lang="en-US" sz="1100" b="0" i="1" smtClean="0">
                              <a:latin typeface="Cambria Math" panose="02040503050406030204" pitchFamily="18" charset="0"/>
                            </a:rPr>
                            <m:t>2</m:t>
                          </m:r>
                        </m:sub>
                      </m:sSub>
                    </m:oMath>
                  </m:oMathPara>
                </a14:m>
                <a:endParaRPr lang="en-US" sz="1100" dirty="0"/>
              </a:p>
            </p:txBody>
          </p:sp>
        </mc:Choice>
        <mc:Fallback xmlns="">
          <p:sp>
            <p:nvSpPr>
              <p:cNvPr id="91" name="TextBox 90"/>
              <p:cNvSpPr txBox="1">
                <a:spLocks noRot="1" noChangeAspect="1" noMove="1" noResize="1" noEditPoints="1" noAdjustHandles="1" noChangeArrowheads="1" noChangeShapeType="1" noTextEdit="1"/>
              </p:cNvSpPr>
              <p:nvPr/>
            </p:nvSpPr>
            <p:spPr>
              <a:xfrm>
                <a:off x="8444219" y="4917545"/>
                <a:ext cx="302456" cy="261610"/>
              </a:xfrm>
              <a:prstGeom prst="rect">
                <a:avLst/>
              </a:prstGeom>
              <a:blipFill rotWithShape="0">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2" name="TextBox 91"/>
              <p:cNvSpPr txBox="1"/>
              <p:nvPr/>
            </p:nvSpPr>
            <p:spPr>
              <a:xfrm>
                <a:off x="1194238" y="3069508"/>
                <a:ext cx="3919026" cy="43217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𝑦</m:t>
                          </m:r>
                        </m:e>
                      </m:acc>
                      <m:r>
                        <a:rPr lang="en-US" b="0" i="1" smtClean="0">
                          <a:latin typeface="Cambria Math" panose="02040503050406030204" pitchFamily="18" charset="0"/>
                        </a:rPr>
                        <m:t>=</m:t>
                      </m:r>
                      <m:r>
                        <m:rPr>
                          <m:sty m:val="p"/>
                        </m:rPr>
                        <a:rPr lang="el-GR" i="1">
                          <a:latin typeface="Cambria Math" panose="02040503050406030204" pitchFamily="18" charset="0"/>
                        </a:rPr>
                        <m:t>σ</m:t>
                      </m:r>
                      <m:d>
                        <m:dPr>
                          <m:ctrlPr>
                            <a:rPr lang="en-US" b="0" i="1" smtClean="0">
                              <a:latin typeface="Cambria Math" panose="02040503050406030204" pitchFamily="18" charset="0"/>
                            </a:rPr>
                          </m:ctrlPr>
                        </m:dPr>
                        <m:e>
                          <m:r>
                            <a:rPr lang="en-US" b="1" i="1">
                              <a:latin typeface="Cambria Math" panose="02040503050406030204" pitchFamily="18" charset="0"/>
                            </a:rPr>
                            <m:t>𝑾</m:t>
                          </m:r>
                          <m:acc>
                            <m:accPr>
                              <m:chr m:val="⃗"/>
                              <m:ctrlPr>
                                <a:rPr lang="en-US" b="1" i="1">
                                  <a:latin typeface="Cambria Math" panose="02040503050406030204" pitchFamily="18" charset="0"/>
                                </a:rPr>
                              </m:ctrlPr>
                            </m:accPr>
                            <m:e>
                              <m:r>
                                <a:rPr lang="en-US" i="1">
                                  <a:latin typeface="Cambria Math" panose="02040503050406030204" pitchFamily="18" charset="0"/>
                                </a:rPr>
                                <m:t>𝑥</m:t>
                              </m:r>
                            </m:e>
                          </m:acc>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𝑏</m:t>
                              </m:r>
                            </m:e>
                          </m:acc>
                        </m:e>
                      </m:d>
                    </m:oMath>
                  </m:oMathPara>
                </a14:m>
                <a:endParaRPr lang="en-US" dirty="0"/>
              </a:p>
            </p:txBody>
          </p:sp>
        </mc:Choice>
        <mc:Fallback xmlns="">
          <p:sp>
            <p:nvSpPr>
              <p:cNvPr id="92" name="TextBox 91"/>
              <p:cNvSpPr txBox="1">
                <a:spLocks noRot="1" noChangeAspect="1" noMove="1" noResize="1" noEditPoints="1" noAdjustHandles="1" noChangeArrowheads="1" noChangeShapeType="1" noTextEdit="1"/>
              </p:cNvSpPr>
              <p:nvPr/>
            </p:nvSpPr>
            <p:spPr>
              <a:xfrm>
                <a:off x="1194238" y="3069508"/>
                <a:ext cx="3919026" cy="432170"/>
              </a:xfrm>
              <a:prstGeom prst="rect">
                <a:avLst/>
              </a:prstGeom>
              <a:blipFill rotWithShape="0">
                <a:blip r:embed="rId16"/>
                <a:stretch>
                  <a:fillRect t="-7143" b="-2857"/>
                </a:stretch>
              </a:blipFill>
            </p:spPr>
            <p:txBody>
              <a:bodyPr/>
              <a:lstStyle/>
              <a:p>
                <a:r>
                  <a:rPr lang="en-US">
                    <a:noFill/>
                  </a:rPr>
                  <a:t> </a:t>
                </a:r>
              </a:p>
            </p:txBody>
          </p:sp>
        </mc:Fallback>
      </mc:AlternateContent>
    </p:spTree>
    <p:extLst>
      <p:ext uri="{BB962C8B-B14F-4D97-AF65-F5344CB8AC3E}">
        <p14:creationId xmlns:p14="http://schemas.microsoft.com/office/powerpoint/2010/main" val="17993893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Multilayer RNN for Turbulence Forecasting</a:t>
            </a:r>
            <a:endParaRPr lang="en-US" dirty="0"/>
          </a:p>
        </p:txBody>
      </p:sp>
      <p:sp>
        <p:nvSpPr>
          <p:cNvPr id="3" name="Content Placeholder 2"/>
          <p:cNvSpPr>
            <a:spLocks noGrp="1"/>
          </p:cNvSpPr>
          <p:nvPr>
            <p:ph idx="1"/>
          </p:nvPr>
        </p:nvSpPr>
        <p:spPr>
          <a:xfrm>
            <a:off x="732690" y="1497454"/>
            <a:ext cx="3425890" cy="5093259"/>
          </a:xfrm>
        </p:spPr>
        <p:txBody>
          <a:bodyPr>
            <a:normAutofit lnSpcReduction="10000"/>
          </a:bodyPr>
          <a:lstStyle/>
          <a:p>
            <a:r>
              <a:rPr lang="en-US" dirty="0" smtClean="0"/>
              <a:t>Inputs are processed as a </a:t>
            </a:r>
            <a:r>
              <a:rPr lang="en-US" i="1" dirty="0" smtClean="0"/>
              <a:t>time series</a:t>
            </a:r>
          </a:p>
          <a:p>
            <a:endParaRPr lang="en-US" i="1" dirty="0" smtClean="0"/>
          </a:p>
          <a:p>
            <a:r>
              <a:rPr lang="en-US" dirty="0" smtClean="0"/>
              <a:t>Outputs are eight time steps of turbulence forecasts</a:t>
            </a:r>
          </a:p>
          <a:p>
            <a:endParaRPr lang="en-US" dirty="0" smtClean="0"/>
          </a:p>
          <a:p>
            <a:r>
              <a:rPr lang="en-US" dirty="0" smtClean="0"/>
              <a:t>Three variants of the RNN cell are investigated:</a:t>
            </a:r>
          </a:p>
          <a:p>
            <a:pPr lvl="1"/>
            <a:r>
              <a:rPr lang="en-US" dirty="0" smtClean="0"/>
              <a:t>simple RNN</a:t>
            </a:r>
          </a:p>
          <a:p>
            <a:pPr lvl="1"/>
            <a:r>
              <a:rPr lang="en-US" dirty="0" smtClean="0"/>
              <a:t>LSTM-RNN</a:t>
            </a:r>
          </a:p>
          <a:p>
            <a:pPr lvl="1"/>
            <a:r>
              <a:rPr lang="en-US" dirty="0" smtClean="0"/>
              <a:t>GRU-RNN</a:t>
            </a:r>
            <a:endParaRPr lang="en-US" dirty="0"/>
          </a:p>
        </p:txBody>
      </p:sp>
      <p:sp>
        <p:nvSpPr>
          <p:cNvPr id="4" name="Slide Number Placeholder 3"/>
          <p:cNvSpPr>
            <a:spLocks noGrp="1"/>
          </p:cNvSpPr>
          <p:nvPr>
            <p:ph type="sldNum" sz="quarter" idx="12"/>
          </p:nvPr>
        </p:nvSpPr>
        <p:spPr/>
        <p:txBody>
          <a:bodyPr/>
          <a:lstStyle/>
          <a:p>
            <a:fld id="{09880581-6DCB-43E5-A93F-502212690ACB}" type="slidenum">
              <a:rPr lang="en-US" smtClean="0"/>
              <a:pPr/>
              <a:t>38</a:t>
            </a:fld>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68433" y="2140417"/>
            <a:ext cx="7567295" cy="3291840"/>
          </a:xfrm>
          <a:prstGeom prst="rect">
            <a:avLst/>
          </a:prstGeom>
        </p:spPr>
      </p:pic>
      <p:sp>
        <p:nvSpPr>
          <p:cNvPr id="14" name="TextBox 13"/>
          <p:cNvSpPr txBox="1"/>
          <p:nvPr/>
        </p:nvSpPr>
        <p:spPr>
          <a:xfrm>
            <a:off x="4350384" y="1435973"/>
            <a:ext cx="1311340" cy="584775"/>
          </a:xfrm>
          <a:prstGeom prst="rect">
            <a:avLst/>
          </a:prstGeom>
          <a:solidFill>
            <a:schemeClr val="tx2">
              <a:lumMod val="20000"/>
              <a:lumOff val="80000"/>
            </a:schemeClr>
          </a:solidFill>
          <a:ln>
            <a:solidFill>
              <a:schemeClr val="tx1"/>
            </a:solidFill>
          </a:ln>
        </p:spPr>
        <p:txBody>
          <a:bodyPr wrap="square" rtlCol="0">
            <a:spAutoFit/>
          </a:bodyPr>
          <a:lstStyle/>
          <a:p>
            <a:pPr algn="ctr"/>
            <a:r>
              <a:rPr lang="en-US" sz="1600" dirty="0" smtClean="0"/>
              <a:t>Initial hidden state is zero</a:t>
            </a:r>
            <a:endParaRPr lang="en-US" sz="1600" dirty="0"/>
          </a:p>
        </p:txBody>
      </p:sp>
      <p:cxnSp>
        <p:nvCxnSpPr>
          <p:cNvPr id="15" name="Straight Arrow Connector 14"/>
          <p:cNvCxnSpPr>
            <a:stCxn id="14" idx="2"/>
          </p:cNvCxnSpPr>
          <p:nvPr/>
        </p:nvCxnSpPr>
        <p:spPr>
          <a:xfrm flipH="1">
            <a:off x="4783015" y="2020748"/>
            <a:ext cx="223039" cy="51847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4412167" y="5655158"/>
            <a:ext cx="1311340" cy="584775"/>
          </a:xfrm>
          <a:prstGeom prst="rect">
            <a:avLst/>
          </a:prstGeom>
          <a:solidFill>
            <a:schemeClr val="tx2">
              <a:lumMod val="20000"/>
              <a:lumOff val="80000"/>
            </a:schemeClr>
          </a:solidFill>
          <a:ln>
            <a:solidFill>
              <a:schemeClr val="tx1"/>
            </a:solidFill>
          </a:ln>
        </p:spPr>
        <p:txBody>
          <a:bodyPr wrap="square" rtlCol="0">
            <a:spAutoFit/>
          </a:bodyPr>
          <a:lstStyle/>
          <a:p>
            <a:pPr algn="ctr"/>
            <a:r>
              <a:rPr lang="en-US" sz="1600" dirty="0" smtClean="0"/>
              <a:t>Initial hidden state is zero</a:t>
            </a:r>
            <a:endParaRPr lang="en-US" sz="1600" dirty="0"/>
          </a:p>
        </p:txBody>
      </p:sp>
      <p:cxnSp>
        <p:nvCxnSpPr>
          <p:cNvPr id="16" name="Straight Arrow Connector 15"/>
          <p:cNvCxnSpPr>
            <a:stCxn id="13" idx="0"/>
          </p:cNvCxnSpPr>
          <p:nvPr/>
        </p:nvCxnSpPr>
        <p:spPr>
          <a:xfrm flipH="1" flipV="1">
            <a:off x="4691575" y="4037428"/>
            <a:ext cx="376262" cy="161773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1987084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smtClean="0"/>
              <a:t>Artificial Neural Networks</a:t>
            </a:r>
            <a:endParaRPr lang="en-US" b="0" dirty="0"/>
          </a:p>
        </p:txBody>
      </p:sp>
      <p:sp>
        <p:nvSpPr>
          <p:cNvPr id="3" name="Content Placeholder 2"/>
          <p:cNvSpPr>
            <a:spLocks noGrp="1"/>
          </p:cNvSpPr>
          <p:nvPr>
            <p:ph idx="1"/>
          </p:nvPr>
        </p:nvSpPr>
        <p:spPr/>
        <p:txBody>
          <a:bodyPr/>
          <a:lstStyle/>
          <a:p>
            <a:r>
              <a:rPr lang="en-US" sz="3200" dirty="0" smtClean="0"/>
              <a:t>Machine learning has been proposed as a surrogate model</a:t>
            </a:r>
          </a:p>
          <a:p>
            <a:pPr lvl="1"/>
            <a:r>
              <a:rPr lang="en-US" dirty="0" smtClean="0"/>
              <a:t>Improves automatically from examples without being explicitly programmed</a:t>
            </a:r>
          </a:p>
          <a:p>
            <a:endParaRPr lang="en-US" sz="3200" dirty="0" smtClean="0"/>
          </a:p>
          <a:p>
            <a:r>
              <a:rPr lang="en-US" sz="3200" dirty="0" smtClean="0"/>
              <a:t>Artificial Neural Networks are connection systems inspired by biological neural networks</a:t>
            </a:r>
          </a:p>
        </p:txBody>
      </p:sp>
      <p:sp>
        <p:nvSpPr>
          <p:cNvPr id="4" name="Slide Number Placeholder 3"/>
          <p:cNvSpPr>
            <a:spLocks noGrp="1"/>
          </p:cNvSpPr>
          <p:nvPr>
            <p:ph type="sldNum" sz="quarter" idx="12"/>
          </p:nvPr>
        </p:nvSpPr>
        <p:spPr/>
        <p:txBody>
          <a:bodyPr/>
          <a:lstStyle/>
          <a:p>
            <a:fld id="{09880581-6DCB-43E5-A93F-502212690ACB}" type="slidenum">
              <a:rPr lang="en-US" smtClean="0"/>
              <a:pPr/>
              <a:t>3</a:t>
            </a:fld>
            <a:endParaRPr lang="en-US" dirty="0"/>
          </a:p>
        </p:txBody>
      </p:sp>
      <p:sp>
        <p:nvSpPr>
          <p:cNvPr id="5" name="Oval 4"/>
          <p:cNvSpPr/>
          <p:nvPr/>
        </p:nvSpPr>
        <p:spPr bwMode="auto">
          <a:xfrm>
            <a:off x="4702614" y="4296014"/>
            <a:ext cx="274320" cy="274320"/>
          </a:xfrm>
          <a:prstGeom prst="ellipse">
            <a:avLst/>
          </a:prstGeom>
          <a:solidFill>
            <a:schemeClr val="accent2">
              <a:lumMod val="60000"/>
              <a:lumOff val="40000"/>
            </a:schemeClr>
          </a:solidFill>
          <a:ln w="28575"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90000"/>
              </a:lnSpc>
              <a:spcBef>
                <a:spcPct val="0"/>
              </a:spcBef>
              <a:spcAft>
                <a:spcPct val="0"/>
              </a:spcAft>
              <a:buClrTx/>
              <a:buSzTx/>
              <a:buFontTx/>
              <a:buNone/>
              <a:tabLst/>
            </a:pPr>
            <a:endParaRPr kumimoji="0" lang="en-US" sz="1000" b="0" i="0" u="none" strike="noStrike" cap="none" normalizeH="0" baseline="0" smtClean="0">
              <a:ln>
                <a:noFill/>
              </a:ln>
              <a:solidFill>
                <a:schemeClr val="tx1"/>
              </a:solidFill>
              <a:effectLst/>
              <a:latin typeface="Arial" charset="0"/>
            </a:endParaRPr>
          </a:p>
        </p:txBody>
      </p:sp>
      <p:sp>
        <p:nvSpPr>
          <p:cNvPr id="6" name="Oval 5"/>
          <p:cNvSpPr/>
          <p:nvPr/>
        </p:nvSpPr>
        <p:spPr bwMode="auto">
          <a:xfrm>
            <a:off x="4702614" y="4632610"/>
            <a:ext cx="274320" cy="274320"/>
          </a:xfrm>
          <a:prstGeom prst="ellipse">
            <a:avLst/>
          </a:prstGeom>
          <a:solidFill>
            <a:schemeClr val="accent2">
              <a:lumMod val="60000"/>
              <a:lumOff val="40000"/>
            </a:schemeClr>
          </a:solidFill>
          <a:ln w="28575"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90000"/>
              </a:lnSpc>
              <a:spcBef>
                <a:spcPct val="0"/>
              </a:spcBef>
              <a:spcAft>
                <a:spcPct val="0"/>
              </a:spcAft>
              <a:buClrTx/>
              <a:buSzTx/>
              <a:buFontTx/>
              <a:buNone/>
              <a:tabLst/>
            </a:pPr>
            <a:endParaRPr kumimoji="0" lang="en-US" sz="1000" b="0" i="0" u="none" strike="noStrike" cap="none" normalizeH="0" baseline="0" smtClean="0">
              <a:ln>
                <a:noFill/>
              </a:ln>
              <a:solidFill>
                <a:schemeClr val="tx1"/>
              </a:solidFill>
              <a:effectLst/>
              <a:latin typeface="Arial" charset="0"/>
            </a:endParaRPr>
          </a:p>
        </p:txBody>
      </p:sp>
      <p:sp>
        <p:nvSpPr>
          <p:cNvPr id="7" name="Oval 6"/>
          <p:cNvSpPr/>
          <p:nvPr/>
        </p:nvSpPr>
        <p:spPr bwMode="auto">
          <a:xfrm>
            <a:off x="4702614" y="4969206"/>
            <a:ext cx="274320" cy="274320"/>
          </a:xfrm>
          <a:prstGeom prst="ellipse">
            <a:avLst/>
          </a:prstGeom>
          <a:solidFill>
            <a:schemeClr val="accent2">
              <a:lumMod val="60000"/>
              <a:lumOff val="40000"/>
            </a:schemeClr>
          </a:solidFill>
          <a:ln w="28575"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90000"/>
              </a:lnSpc>
              <a:spcBef>
                <a:spcPct val="0"/>
              </a:spcBef>
              <a:spcAft>
                <a:spcPct val="0"/>
              </a:spcAft>
              <a:buClrTx/>
              <a:buSzTx/>
              <a:buFontTx/>
              <a:buNone/>
              <a:tabLst/>
            </a:pPr>
            <a:endParaRPr kumimoji="0" lang="en-US" sz="1000" b="0" i="0" u="none" strike="noStrike" cap="none" normalizeH="0" baseline="0" smtClean="0">
              <a:ln>
                <a:noFill/>
              </a:ln>
              <a:solidFill>
                <a:schemeClr val="tx1"/>
              </a:solidFill>
              <a:effectLst/>
              <a:latin typeface="Arial" charset="0"/>
            </a:endParaRPr>
          </a:p>
        </p:txBody>
      </p:sp>
      <p:sp>
        <p:nvSpPr>
          <p:cNvPr id="8" name="Oval 7"/>
          <p:cNvSpPr/>
          <p:nvPr/>
        </p:nvSpPr>
        <p:spPr bwMode="auto">
          <a:xfrm>
            <a:off x="4702614" y="5305802"/>
            <a:ext cx="274320" cy="274320"/>
          </a:xfrm>
          <a:prstGeom prst="ellipse">
            <a:avLst/>
          </a:prstGeom>
          <a:solidFill>
            <a:schemeClr val="accent2">
              <a:lumMod val="60000"/>
              <a:lumOff val="40000"/>
            </a:schemeClr>
          </a:solidFill>
          <a:ln w="28575"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90000"/>
              </a:lnSpc>
              <a:spcBef>
                <a:spcPct val="0"/>
              </a:spcBef>
              <a:spcAft>
                <a:spcPct val="0"/>
              </a:spcAft>
              <a:buClrTx/>
              <a:buSzTx/>
              <a:buFontTx/>
              <a:buNone/>
              <a:tabLst/>
            </a:pPr>
            <a:endParaRPr kumimoji="0" lang="en-US" sz="1000" b="0" i="0" u="none" strike="noStrike" cap="none" normalizeH="0" baseline="0" smtClean="0">
              <a:ln>
                <a:noFill/>
              </a:ln>
              <a:solidFill>
                <a:schemeClr val="tx1"/>
              </a:solidFill>
              <a:effectLst/>
              <a:latin typeface="Arial" charset="0"/>
            </a:endParaRPr>
          </a:p>
        </p:txBody>
      </p:sp>
      <p:sp>
        <p:nvSpPr>
          <p:cNvPr id="10" name="Oval 9"/>
          <p:cNvSpPr/>
          <p:nvPr/>
        </p:nvSpPr>
        <p:spPr bwMode="auto">
          <a:xfrm>
            <a:off x="5831042" y="4606360"/>
            <a:ext cx="274320" cy="274320"/>
          </a:xfrm>
          <a:prstGeom prst="ellipse">
            <a:avLst/>
          </a:prstGeom>
          <a:solidFill>
            <a:schemeClr val="accent1">
              <a:lumMod val="75000"/>
            </a:schemeClr>
          </a:solidFill>
          <a:ln w="28575"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90000"/>
              </a:lnSpc>
              <a:spcBef>
                <a:spcPct val="0"/>
              </a:spcBef>
              <a:spcAft>
                <a:spcPct val="0"/>
              </a:spcAft>
              <a:buClrTx/>
              <a:buSzTx/>
              <a:buFontTx/>
              <a:buNone/>
              <a:tabLst/>
            </a:pPr>
            <a:endParaRPr kumimoji="0" lang="en-US" sz="1000" b="0" i="0" u="none" strike="noStrike" cap="none" normalizeH="0" baseline="0" smtClean="0">
              <a:ln>
                <a:noFill/>
              </a:ln>
              <a:solidFill>
                <a:schemeClr val="tx1"/>
              </a:solidFill>
              <a:effectLst/>
              <a:latin typeface="Arial" charset="0"/>
            </a:endParaRPr>
          </a:p>
        </p:txBody>
      </p:sp>
      <p:sp>
        <p:nvSpPr>
          <p:cNvPr id="11" name="Oval 10"/>
          <p:cNvSpPr/>
          <p:nvPr/>
        </p:nvSpPr>
        <p:spPr bwMode="auto">
          <a:xfrm>
            <a:off x="5829953" y="4968906"/>
            <a:ext cx="274320" cy="274320"/>
          </a:xfrm>
          <a:prstGeom prst="ellipse">
            <a:avLst/>
          </a:prstGeom>
          <a:solidFill>
            <a:schemeClr val="accent1">
              <a:lumMod val="75000"/>
            </a:schemeClr>
          </a:solidFill>
          <a:ln w="28575"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90000"/>
              </a:lnSpc>
              <a:spcBef>
                <a:spcPct val="0"/>
              </a:spcBef>
              <a:spcAft>
                <a:spcPct val="0"/>
              </a:spcAft>
              <a:buClrTx/>
              <a:buSzTx/>
              <a:buFontTx/>
              <a:buNone/>
              <a:tabLst/>
            </a:pPr>
            <a:endParaRPr kumimoji="0" lang="en-US" sz="1000" b="0" i="0" u="none" strike="noStrike" cap="none" normalizeH="0" baseline="0" smtClean="0">
              <a:ln>
                <a:noFill/>
              </a:ln>
              <a:solidFill>
                <a:schemeClr val="tx1"/>
              </a:solidFill>
              <a:effectLst/>
              <a:latin typeface="Arial" charset="0"/>
            </a:endParaRPr>
          </a:p>
        </p:txBody>
      </p:sp>
      <p:sp>
        <p:nvSpPr>
          <p:cNvPr id="12" name="Oval 11"/>
          <p:cNvSpPr/>
          <p:nvPr/>
        </p:nvSpPr>
        <p:spPr bwMode="auto">
          <a:xfrm>
            <a:off x="5830751" y="5319453"/>
            <a:ext cx="274320" cy="274320"/>
          </a:xfrm>
          <a:prstGeom prst="ellipse">
            <a:avLst/>
          </a:prstGeom>
          <a:solidFill>
            <a:schemeClr val="accent1">
              <a:lumMod val="75000"/>
            </a:schemeClr>
          </a:solidFill>
          <a:ln w="28575"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90000"/>
              </a:lnSpc>
              <a:spcBef>
                <a:spcPct val="0"/>
              </a:spcBef>
              <a:spcAft>
                <a:spcPct val="0"/>
              </a:spcAft>
              <a:buClrTx/>
              <a:buSzTx/>
              <a:buFontTx/>
              <a:buNone/>
              <a:tabLst/>
            </a:pPr>
            <a:endParaRPr kumimoji="0" lang="en-US" sz="1000" b="0" i="0" u="none" strike="noStrike" cap="none" normalizeH="0" baseline="0" smtClean="0">
              <a:ln>
                <a:noFill/>
              </a:ln>
              <a:solidFill>
                <a:schemeClr val="tx1"/>
              </a:solidFill>
              <a:effectLst/>
              <a:latin typeface="Arial" charset="0"/>
            </a:endParaRPr>
          </a:p>
        </p:txBody>
      </p:sp>
      <p:cxnSp>
        <p:nvCxnSpPr>
          <p:cNvPr id="18" name="Straight Arrow Connector 17"/>
          <p:cNvCxnSpPr>
            <a:stCxn id="5" idx="6"/>
            <a:endCxn id="10" idx="2"/>
          </p:cNvCxnSpPr>
          <p:nvPr/>
        </p:nvCxnSpPr>
        <p:spPr bwMode="auto">
          <a:xfrm>
            <a:off x="4976934" y="4433174"/>
            <a:ext cx="854108" cy="310346"/>
          </a:xfrm>
          <a:prstGeom prst="straightConnector1">
            <a:avLst/>
          </a:prstGeom>
          <a:solidFill>
            <a:srgbClr val="00B8FF"/>
          </a:solidFill>
          <a:ln w="12700" cap="flat" cmpd="sng" algn="ctr">
            <a:solidFill>
              <a:schemeClr val="tx1"/>
            </a:solidFill>
            <a:prstDash val="solid"/>
            <a:round/>
            <a:headEnd type="none" w="sm" len="sm"/>
            <a:tailEnd type="triangle"/>
          </a:ln>
          <a:effectLst/>
        </p:spPr>
      </p:cxnSp>
      <p:cxnSp>
        <p:nvCxnSpPr>
          <p:cNvPr id="19" name="Straight Arrow Connector 18"/>
          <p:cNvCxnSpPr>
            <a:stCxn id="6" idx="6"/>
            <a:endCxn id="10" idx="2"/>
          </p:cNvCxnSpPr>
          <p:nvPr/>
        </p:nvCxnSpPr>
        <p:spPr bwMode="auto">
          <a:xfrm flipV="1">
            <a:off x="4976934" y="4743520"/>
            <a:ext cx="854108" cy="26250"/>
          </a:xfrm>
          <a:prstGeom prst="straightConnector1">
            <a:avLst/>
          </a:prstGeom>
          <a:solidFill>
            <a:srgbClr val="00B8FF"/>
          </a:solidFill>
          <a:ln w="12700" cap="flat" cmpd="sng" algn="ctr">
            <a:solidFill>
              <a:schemeClr val="tx1"/>
            </a:solidFill>
            <a:prstDash val="solid"/>
            <a:round/>
            <a:headEnd type="none" w="sm" len="sm"/>
            <a:tailEnd type="triangle"/>
          </a:ln>
          <a:effectLst/>
        </p:spPr>
      </p:cxnSp>
      <p:cxnSp>
        <p:nvCxnSpPr>
          <p:cNvPr id="20" name="Straight Arrow Connector 19"/>
          <p:cNvCxnSpPr>
            <a:stCxn id="7" idx="6"/>
            <a:endCxn id="10" idx="2"/>
          </p:cNvCxnSpPr>
          <p:nvPr/>
        </p:nvCxnSpPr>
        <p:spPr bwMode="auto">
          <a:xfrm flipV="1">
            <a:off x="4976934" y="4743520"/>
            <a:ext cx="854108" cy="362846"/>
          </a:xfrm>
          <a:prstGeom prst="straightConnector1">
            <a:avLst/>
          </a:prstGeom>
          <a:solidFill>
            <a:srgbClr val="00B8FF"/>
          </a:solidFill>
          <a:ln w="12700" cap="flat" cmpd="sng" algn="ctr">
            <a:solidFill>
              <a:schemeClr val="tx1"/>
            </a:solidFill>
            <a:prstDash val="solid"/>
            <a:round/>
            <a:headEnd type="none" w="sm" len="sm"/>
            <a:tailEnd type="triangle"/>
          </a:ln>
          <a:effectLst/>
        </p:spPr>
      </p:cxnSp>
      <p:cxnSp>
        <p:nvCxnSpPr>
          <p:cNvPr id="21" name="Straight Arrow Connector 20"/>
          <p:cNvCxnSpPr>
            <a:stCxn id="8" idx="6"/>
            <a:endCxn id="10" idx="2"/>
          </p:cNvCxnSpPr>
          <p:nvPr/>
        </p:nvCxnSpPr>
        <p:spPr bwMode="auto">
          <a:xfrm flipV="1">
            <a:off x="4976934" y="4743520"/>
            <a:ext cx="854108" cy="699442"/>
          </a:xfrm>
          <a:prstGeom prst="straightConnector1">
            <a:avLst/>
          </a:prstGeom>
          <a:solidFill>
            <a:srgbClr val="00B8FF"/>
          </a:solidFill>
          <a:ln w="12700" cap="flat" cmpd="sng" algn="ctr">
            <a:solidFill>
              <a:schemeClr val="tx1"/>
            </a:solidFill>
            <a:prstDash val="solid"/>
            <a:round/>
            <a:headEnd type="none" w="sm" len="sm"/>
            <a:tailEnd type="triangle"/>
          </a:ln>
          <a:effectLst/>
        </p:spPr>
      </p:cxnSp>
      <p:cxnSp>
        <p:nvCxnSpPr>
          <p:cNvPr id="22" name="Straight Arrow Connector 21"/>
          <p:cNvCxnSpPr>
            <a:stCxn id="5" idx="6"/>
            <a:endCxn id="11" idx="2"/>
          </p:cNvCxnSpPr>
          <p:nvPr/>
        </p:nvCxnSpPr>
        <p:spPr bwMode="auto">
          <a:xfrm>
            <a:off x="4976934" y="4433174"/>
            <a:ext cx="853019" cy="672892"/>
          </a:xfrm>
          <a:prstGeom prst="straightConnector1">
            <a:avLst/>
          </a:prstGeom>
          <a:solidFill>
            <a:srgbClr val="00B8FF"/>
          </a:solidFill>
          <a:ln w="12700" cap="flat" cmpd="sng" algn="ctr">
            <a:solidFill>
              <a:schemeClr val="tx1"/>
            </a:solidFill>
            <a:prstDash val="solid"/>
            <a:round/>
            <a:headEnd type="none" w="sm" len="sm"/>
            <a:tailEnd type="triangle"/>
          </a:ln>
          <a:effectLst/>
        </p:spPr>
      </p:cxnSp>
      <p:cxnSp>
        <p:nvCxnSpPr>
          <p:cNvPr id="23" name="Straight Arrow Connector 22"/>
          <p:cNvCxnSpPr>
            <a:stCxn id="5" idx="6"/>
            <a:endCxn id="12" idx="2"/>
          </p:cNvCxnSpPr>
          <p:nvPr/>
        </p:nvCxnSpPr>
        <p:spPr bwMode="auto">
          <a:xfrm>
            <a:off x="4976934" y="4433174"/>
            <a:ext cx="853817" cy="1023439"/>
          </a:xfrm>
          <a:prstGeom prst="straightConnector1">
            <a:avLst/>
          </a:prstGeom>
          <a:solidFill>
            <a:srgbClr val="00B8FF"/>
          </a:solidFill>
          <a:ln w="12700" cap="flat" cmpd="sng" algn="ctr">
            <a:solidFill>
              <a:schemeClr val="tx1"/>
            </a:solidFill>
            <a:prstDash val="solid"/>
            <a:round/>
            <a:headEnd type="none" w="sm" len="sm"/>
            <a:tailEnd type="triangle"/>
          </a:ln>
          <a:effectLst/>
        </p:spPr>
      </p:cxnSp>
      <p:cxnSp>
        <p:nvCxnSpPr>
          <p:cNvPr id="25" name="Straight Arrow Connector 24"/>
          <p:cNvCxnSpPr>
            <a:stCxn id="6" idx="6"/>
            <a:endCxn id="11" idx="2"/>
          </p:cNvCxnSpPr>
          <p:nvPr/>
        </p:nvCxnSpPr>
        <p:spPr bwMode="auto">
          <a:xfrm>
            <a:off x="4976934" y="4769770"/>
            <a:ext cx="853019" cy="336296"/>
          </a:xfrm>
          <a:prstGeom prst="straightConnector1">
            <a:avLst/>
          </a:prstGeom>
          <a:solidFill>
            <a:srgbClr val="00B8FF"/>
          </a:solidFill>
          <a:ln w="12700" cap="flat" cmpd="sng" algn="ctr">
            <a:solidFill>
              <a:schemeClr val="tx1"/>
            </a:solidFill>
            <a:prstDash val="solid"/>
            <a:round/>
            <a:headEnd type="none" w="sm" len="sm"/>
            <a:tailEnd type="triangle"/>
          </a:ln>
          <a:effectLst/>
        </p:spPr>
      </p:cxnSp>
      <p:cxnSp>
        <p:nvCxnSpPr>
          <p:cNvPr id="26" name="Straight Arrow Connector 25"/>
          <p:cNvCxnSpPr>
            <a:stCxn id="7" idx="6"/>
            <a:endCxn id="11" idx="2"/>
          </p:cNvCxnSpPr>
          <p:nvPr/>
        </p:nvCxnSpPr>
        <p:spPr bwMode="auto">
          <a:xfrm flipV="1">
            <a:off x="4976934" y="5106066"/>
            <a:ext cx="853019" cy="300"/>
          </a:xfrm>
          <a:prstGeom prst="straightConnector1">
            <a:avLst/>
          </a:prstGeom>
          <a:solidFill>
            <a:srgbClr val="00B8FF"/>
          </a:solidFill>
          <a:ln w="12700" cap="flat" cmpd="sng" algn="ctr">
            <a:solidFill>
              <a:schemeClr val="tx1"/>
            </a:solidFill>
            <a:prstDash val="solid"/>
            <a:round/>
            <a:headEnd type="none" w="sm" len="sm"/>
            <a:tailEnd type="triangle"/>
          </a:ln>
          <a:effectLst/>
        </p:spPr>
      </p:cxnSp>
      <p:cxnSp>
        <p:nvCxnSpPr>
          <p:cNvPr id="27" name="Straight Arrow Connector 26"/>
          <p:cNvCxnSpPr>
            <a:stCxn id="8" idx="6"/>
            <a:endCxn id="11" idx="2"/>
          </p:cNvCxnSpPr>
          <p:nvPr/>
        </p:nvCxnSpPr>
        <p:spPr bwMode="auto">
          <a:xfrm flipV="1">
            <a:off x="4976934" y="5106066"/>
            <a:ext cx="853019" cy="336896"/>
          </a:xfrm>
          <a:prstGeom prst="straightConnector1">
            <a:avLst/>
          </a:prstGeom>
          <a:solidFill>
            <a:srgbClr val="00B8FF"/>
          </a:solidFill>
          <a:ln w="12700" cap="flat" cmpd="sng" algn="ctr">
            <a:solidFill>
              <a:schemeClr val="tx1"/>
            </a:solidFill>
            <a:prstDash val="solid"/>
            <a:round/>
            <a:headEnd type="none" w="sm" len="sm"/>
            <a:tailEnd type="triangle"/>
          </a:ln>
          <a:effectLst/>
        </p:spPr>
      </p:cxnSp>
      <p:cxnSp>
        <p:nvCxnSpPr>
          <p:cNvPr id="28" name="Straight Arrow Connector 27"/>
          <p:cNvCxnSpPr>
            <a:stCxn id="6" idx="6"/>
            <a:endCxn id="12" idx="2"/>
          </p:cNvCxnSpPr>
          <p:nvPr/>
        </p:nvCxnSpPr>
        <p:spPr bwMode="auto">
          <a:xfrm>
            <a:off x="4976934" y="4769770"/>
            <a:ext cx="853817" cy="686843"/>
          </a:xfrm>
          <a:prstGeom prst="straightConnector1">
            <a:avLst/>
          </a:prstGeom>
          <a:solidFill>
            <a:srgbClr val="00B8FF"/>
          </a:solidFill>
          <a:ln w="12700" cap="flat" cmpd="sng" algn="ctr">
            <a:solidFill>
              <a:schemeClr val="tx1"/>
            </a:solidFill>
            <a:prstDash val="solid"/>
            <a:round/>
            <a:headEnd type="none" w="sm" len="sm"/>
            <a:tailEnd type="triangle"/>
          </a:ln>
          <a:effectLst/>
        </p:spPr>
      </p:cxnSp>
      <p:cxnSp>
        <p:nvCxnSpPr>
          <p:cNvPr id="29" name="Straight Arrow Connector 28"/>
          <p:cNvCxnSpPr>
            <a:stCxn id="7" idx="6"/>
            <a:endCxn id="12" idx="2"/>
          </p:cNvCxnSpPr>
          <p:nvPr/>
        </p:nvCxnSpPr>
        <p:spPr bwMode="auto">
          <a:xfrm>
            <a:off x="4976934" y="5106366"/>
            <a:ext cx="853817" cy="350247"/>
          </a:xfrm>
          <a:prstGeom prst="straightConnector1">
            <a:avLst/>
          </a:prstGeom>
          <a:solidFill>
            <a:srgbClr val="00B8FF"/>
          </a:solidFill>
          <a:ln w="12700" cap="flat" cmpd="sng" algn="ctr">
            <a:solidFill>
              <a:schemeClr val="tx1"/>
            </a:solidFill>
            <a:prstDash val="solid"/>
            <a:round/>
            <a:headEnd type="none" w="sm" len="sm"/>
            <a:tailEnd type="triangle"/>
          </a:ln>
          <a:effectLst/>
        </p:spPr>
      </p:cxnSp>
      <p:cxnSp>
        <p:nvCxnSpPr>
          <p:cNvPr id="30" name="Straight Arrow Connector 29"/>
          <p:cNvCxnSpPr>
            <a:stCxn id="8" idx="6"/>
            <a:endCxn id="12" idx="2"/>
          </p:cNvCxnSpPr>
          <p:nvPr/>
        </p:nvCxnSpPr>
        <p:spPr bwMode="auto">
          <a:xfrm>
            <a:off x="4976934" y="5442962"/>
            <a:ext cx="853817" cy="13651"/>
          </a:xfrm>
          <a:prstGeom prst="straightConnector1">
            <a:avLst/>
          </a:prstGeom>
          <a:solidFill>
            <a:srgbClr val="00B8FF"/>
          </a:solidFill>
          <a:ln w="12700" cap="flat" cmpd="sng" algn="ctr">
            <a:solidFill>
              <a:schemeClr val="tx1"/>
            </a:solidFill>
            <a:prstDash val="solid"/>
            <a:round/>
            <a:headEnd type="none" w="sm" len="sm"/>
            <a:tailEnd type="triangle"/>
          </a:ln>
          <a:effectLst/>
        </p:spPr>
      </p:cxnSp>
      <p:cxnSp>
        <p:nvCxnSpPr>
          <p:cNvPr id="43" name="Straight Arrow Connector 42"/>
          <p:cNvCxnSpPr>
            <a:stCxn id="10" idx="6"/>
            <a:endCxn id="60" idx="2"/>
          </p:cNvCxnSpPr>
          <p:nvPr/>
        </p:nvCxnSpPr>
        <p:spPr bwMode="auto">
          <a:xfrm>
            <a:off x="6105362" y="4743520"/>
            <a:ext cx="691195" cy="362546"/>
          </a:xfrm>
          <a:prstGeom prst="straightConnector1">
            <a:avLst/>
          </a:prstGeom>
          <a:solidFill>
            <a:srgbClr val="00B8FF"/>
          </a:solidFill>
          <a:ln w="12700" cap="flat" cmpd="sng" algn="ctr">
            <a:solidFill>
              <a:schemeClr val="tx1"/>
            </a:solidFill>
            <a:prstDash val="solid"/>
            <a:round/>
            <a:headEnd type="none" w="sm" len="sm"/>
            <a:tailEnd type="triangle"/>
          </a:ln>
          <a:effectLst/>
        </p:spPr>
      </p:cxnSp>
      <p:cxnSp>
        <p:nvCxnSpPr>
          <p:cNvPr id="44" name="Straight Arrow Connector 43"/>
          <p:cNvCxnSpPr>
            <a:stCxn id="11" idx="6"/>
            <a:endCxn id="60" idx="2"/>
          </p:cNvCxnSpPr>
          <p:nvPr/>
        </p:nvCxnSpPr>
        <p:spPr bwMode="auto">
          <a:xfrm>
            <a:off x="6104273" y="5106066"/>
            <a:ext cx="692284" cy="0"/>
          </a:xfrm>
          <a:prstGeom prst="straightConnector1">
            <a:avLst/>
          </a:prstGeom>
          <a:solidFill>
            <a:srgbClr val="00B8FF"/>
          </a:solidFill>
          <a:ln w="12700" cap="flat" cmpd="sng" algn="ctr">
            <a:solidFill>
              <a:schemeClr val="tx1"/>
            </a:solidFill>
            <a:prstDash val="solid"/>
            <a:round/>
            <a:headEnd type="none" w="sm" len="sm"/>
            <a:tailEnd type="triangle"/>
          </a:ln>
          <a:effectLst/>
        </p:spPr>
      </p:cxnSp>
      <p:cxnSp>
        <p:nvCxnSpPr>
          <p:cNvPr id="46" name="Straight Arrow Connector 45"/>
          <p:cNvCxnSpPr>
            <a:stCxn id="12" idx="6"/>
            <a:endCxn id="60" idx="2"/>
          </p:cNvCxnSpPr>
          <p:nvPr/>
        </p:nvCxnSpPr>
        <p:spPr bwMode="auto">
          <a:xfrm flipV="1">
            <a:off x="6105071" y="5106066"/>
            <a:ext cx="691486" cy="350547"/>
          </a:xfrm>
          <a:prstGeom prst="straightConnector1">
            <a:avLst/>
          </a:prstGeom>
          <a:solidFill>
            <a:srgbClr val="00B8FF"/>
          </a:solidFill>
          <a:ln w="12700" cap="flat" cmpd="sng" algn="ctr">
            <a:solidFill>
              <a:schemeClr val="tx1"/>
            </a:solidFill>
            <a:prstDash val="solid"/>
            <a:round/>
            <a:headEnd type="none" w="sm" len="sm"/>
            <a:tailEnd type="triangle"/>
          </a:ln>
          <a:effectLst/>
        </p:spPr>
      </p:cxnSp>
      <p:sp>
        <p:nvSpPr>
          <p:cNvPr id="48" name="Oval 47"/>
          <p:cNvSpPr/>
          <p:nvPr/>
        </p:nvSpPr>
        <p:spPr bwMode="auto">
          <a:xfrm>
            <a:off x="4702614" y="5648552"/>
            <a:ext cx="274320" cy="274320"/>
          </a:xfrm>
          <a:prstGeom prst="ellipse">
            <a:avLst/>
          </a:prstGeom>
          <a:solidFill>
            <a:schemeClr val="accent2">
              <a:lumMod val="60000"/>
              <a:lumOff val="40000"/>
            </a:schemeClr>
          </a:solidFill>
          <a:ln w="28575"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90000"/>
              </a:lnSpc>
              <a:spcBef>
                <a:spcPct val="0"/>
              </a:spcBef>
              <a:spcAft>
                <a:spcPct val="0"/>
              </a:spcAft>
              <a:buClrTx/>
              <a:buSzTx/>
              <a:buFontTx/>
              <a:buNone/>
              <a:tabLst/>
            </a:pPr>
            <a:endParaRPr kumimoji="0" lang="en-US" sz="1000" b="0" i="0" u="none" strike="noStrike" cap="none" normalizeH="0" baseline="0" smtClean="0">
              <a:ln>
                <a:noFill/>
              </a:ln>
              <a:solidFill>
                <a:schemeClr val="tx1"/>
              </a:solidFill>
              <a:effectLst/>
              <a:latin typeface="Arial" charset="0"/>
            </a:endParaRPr>
          </a:p>
        </p:txBody>
      </p:sp>
      <p:cxnSp>
        <p:nvCxnSpPr>
          <p:cNvPr id="51" name="Straight Arrow Connector 50"/>
          <p:cNvCxnSpPr>
            <a:stCxn id="48" idx="6"/>
            <a:endCxn id="12" idx="2"/>
          </p:cNvCxnSpPr>
          <p:nvPr/>
        </p:nvCxnSpPr>
        <p:spPr bwMode="auto">
          <a:xfrm flipV="1">
            <a:off x="4976934" y="5456613"/>
            <a:ext cx="853817" cy="329099"/>
          </a:xfrm>
          <a:prstGeom prst="straightConnector1">
            <a:avLst/>
          </a:prstGeom>
          <a:solidFill>
            <a:srgbClr val="00B8FF"/>
          </a:solidFill>
          <a:ln w="12700" cap="flat" cmpd="sng" algn="ctr">
            <a:solidFill>
              <a:schemeClr val="tx1"/>
            </a:solidFill>
            <a:prstDash val="solid"/>
            <a:round/>
            <a:headEnd type="none" w="sm" len="sm"/>
            <a:tailEnd type="triangle"/>
          </a:ln>
          <a:effectLst/>
        </p:spPr>
      </p:cxnSp>
      <p:cxnSp>
        <p:nvCxnSpPr>
          <p:cNvPr id="52" name="Straight Arrow Connector 51"/>
          <p:cNvCxnSpPr>
            <a:stCxn id="48" idx="6"/>
            <a:endCxn id="11" idx="2"/>
          </p:cNvCxnSpPr>
          <p:nvPr/>
        </p:nvCxnSpPr>
        <p:spPr bwMode="auto">
          <a:xfrm flipV="1">
            <a:off x="4976934" y="5106066"/>
            <a:ext cx="853019" cy="679646"/>
          </a:xfrm>
          <a:prstGeom prst="straightConnector1">
            <a:avLst/>
          </a:prstGeom>
          <a:solidFill>
            <a:srgbClr val="00B8FF"/>
          </a:solidFill>
          <a:ln w="12700" cap="flat" cmpd="sng" algn="ctr">
            <a:solidFill>
              <a:schemeClr val="tx1"/>
            </a:solidFill>
            <a:prstDash val="solid"/>
            <a:round/>
            <a:headEnd type="none" w="sm" len="sm"/>
            <a:tailEnd type="triangle"/>
          </a:ln>
          <a:effectLst/>
        </p:spPr>
      </p:cxnSp>
      <p:cxnSp>
        <p:nvCxnSpPr>
          <p:cNvPr id="53" name="Straight Arrow Connector 52"/>
          <p:cNvCxnSpPr>
            <a:stCxn id="48" idx="6"/>
            <a:endCxn id="10" idx="2"/>
          </p:cNvCxnSpPr>
          <p:nvPr/>
        </p:nvCxnSpPr>
        <p:spPr bwMode="auto">
          <a:xfrm flipV="1">
            <a:off x="4976934" y="4743520"/>
            <a:ext cx="854108" cy="1042192"/>
          </a:xfrm>
          <a:prstGeom prst="straightConnector1">
            <a:avLst/>
          </a:prstGeom>
          <a:solidFill>
            <a:srgbClr val="00B8FF"/>
          </a:solidFill>
          <a:ln w="12700" cap="flat" cmpd="sng" algn="ctr">
            <a:solidFill>
              <a:schemeClr val="tx1"/>
            </a:solidFill>
            <a:prstDash val="solid"/>
            <a:round/>
            <a:headEnd type="none" w="sm" len="sm"/>
            <a:tailEnd type="triangle"/>
          </a:ln>
          <a:effectLst/>
        </p:spPr>
      </p:cxnSp>
      <p:sp>
        <p:nvSpPr>
          <p:cNvPr id="59" name="Oval 58"/>
          <p:cNvSpPr/>
          <p:nvPr/>
        </p:nvSpPr>
        <p:spPr bwMode="auto">
          <a:xfrm>
            <a:off x="6797646" y="4606360"/>
            <a:ext cx="274320" cy="274320"/>
          </a:xfrm>
          <a:prstGeom prst="ellipse">
            <a:avLst/>
          </a:prstGeom>
          <a:solidFill>
            <a:schemeClr val="accent1">
              <a:lumMod val="75000"/>
            </a:schemeClr>
          </a:solidFill>
          <a:ln w="28575"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90000"/>
              </a:lnSpc>
              <a:spcBef>
                <a:spcPct val="0"/>
              </a:spcBef>
              <a:spcAft>
                <a:spcPct val="0"/>
              </a:spcAft>
              <a:buClrTx/>
              <a:buSzTx/>
              <a:buFontTx/>
              <a:buNone/>
              <a:tabLst/>
            </a:pPr>
            <a:endParaRPr kumimoji="0" lang="en-US" sz="1000" b="0" i="0" u="none" strike="noStrike" cap="none" normalizeH="0" baseline="0" smtClean="0">
              <a:ln>
                <a:noFill/>
              </a:ln>
              <a:solidFill>
                <a:schemeClr val="tx1"/>
              </a:solidFill>
              <a:effectLst/>
              <a:latin typeface="Arial" charset="0"/>
            </a:endParaRPr>
          </a:p>
        </p:txBody>
      </p:sp>
      <p:sp>
        <p:nvSpPr>
          <p:cNvPr id="60" name="Oval 59"/>
          <p:cNvSpPr/>
          <p:nvPr/>
        </p:nvSpPr>
        <p:spPr bwMode="auto">
          <a:xfrm>
            <a:off x="6796557" y="4968906"/>
            <a:ext cx="274320" cy="274320"/>
          </a:xfrm>
          <a:prstGeom prst="ellipse">
            <a:avLst/>
          </a:prstGeom>
          <a:solidFill>
            <a:schemeClr val="accent1">
              <a:lumMod val="75000"/>
            </a:schemeClr>
          </a:solidFill>
          <a:ln w="28575"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90000"/>
              </a:lnSpc>
              <a:spcBef>
                <a:spcPct val="0"/>
              </a:spcBef>
              <a:spcAft>
                <a:spcPct val="0"/>
              </a:spcAft>
              <a:buClrTx/>
              <a:buSzTx/>
              <a:buFontTx/>
              <a:buNone/>
              <a:tabLst/>
            </a:pPr>
            <a:endParaRPr kumimoji="0" lang="en-US" sz="1000" b="0" i="0" u="none" strike="noStrike" cap="none" normalizeH="0" baseline="0" smtClean="0">
              <a:ln>
                <a:noFill/>
              </a:ln>
              <a:solidFill>
                <a:schemeClr val="tx1"/>
              </a:solidFill>
              <a:effectLst/>
              <a:latin typeface="Arial" charset="0"/>
            </a:endParaRPr>
          </a:p>
        </p:txBody>
      </p:sp>
      <p:sp>
        <p:nvSpPr>
          <p:cNvPr id="61" name="Oval 60"/>
          <p:cNvSpPr/>
          <p:nvPr/>
        </p:nvSpPr>
        <p:spPr bwMode="auto">
          <a:xfrm>
            <a:off x="6797355" y="5319453"/>
            <a:ext cx="274320" cy="274320"/>
          </a:xfrm>
          <a:prstGeom prst="ellipse">
            <a:avLst/>
          </a:prstGeom>
          <a:solidFill>
            <a:schemeClr val="accent1">
              <a:lumMod val="75000"/>
            </a:schemeClr>
          </a:solidFill>
          <a:ln w="28575"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90000"/>
              </a:lnSpc>
              <a:spcBef>
                <a:spcPct val="0"/>
              </a:spcBef>
              <a:spcAft>
                <a:spcPct val="0"/>
              </a:spcAft>
              <a:buClrTx/>
              <a:buSzTx/>
              <a:buFontTx/>
              <a:buNone/>
              <a:tabLst/>
            </a:pPr>
            <a:endParaRPr kumimoji="0" lang="en-US" sz="1000" b="0" i="0" u="none" strike="noStrike" cap="none" normalizeH="0" baseline="0" smtClean="0">
              <a:ln>
                <a:noFill/>
              </a:ln>
              <a:solidFill>
                <a:schemeClr val="tx1"/>
              </a:solidFill>
              <a:effectLst/>
              <a:latin typeface="Arial" charset="0"/>
            </a:endParaRPr>
          </a:p>
        </p:txBody>
      </p:sp>
      <p:cxnSp>
        <p:nvCxnSpPr>
          <p:cNvPr id="65" name="Straight Arrow Connector 64"/>
          <p:cNvCxnSpPr>
            <a:stCxn id="10" idx="6"/>
            <a:endCxn id="59" idx="2"/>
          </p:cNvCxnSpPr>
          <p:nvPr/>
        </p:nvCxnSpPr>
        <p:spPr bwMode="auto">
          <a:xfrm>
            <a:off x="6105362" y="4743520"/>
            <a:ext cx="692284" cy="0"/>
          </a:xfrm>
          <a:prstGeom prst="straightConnector1">
            <a:avLst/>
          </a:prstGeom>
          <a:solidFill>
            <a:srgbClr val="00B8FF"/>
          </a:solidFill>
          <a:ln w="12700" cap="flat" cmpd="sng" algn="ctr">
            <a:solidFill>
              <a:schemeClr val="tx1"/>
            </a:solidFill>
            <a:prstDash val="solid"/>
            <a:round/>
            <a:headEnd type="none" w="sm" len="sm"/>
            <a:tailEnd type="triangle"/>
          </a:ln>
          <a:effectLst/>
        </p:spPr>
      </p:cxnSp>
      <p:cxnSp>
        <p:nvCxnSpPr>
          <p:cNvPr id="68" name="Straight Arrow Connector 67"/>
          <p:cNvCxnSpPr>
            <a:stCxn id="10" idx="6"/>
            <a:endCxn id="61" idx="2"/>
          </p:cNvCxnSpPr>
          <p:nvPr/>
        </p:nvCxnSpPr>
        <p:spPr bwMode="auto">
          <a:xfrm>
            <a:off x="6105362" y="4743520"/>
            <a:ext cx="691993" cy="713093"/>
          </a:xfrm>
          <a:prstGeom prst="straightConnector1">
            <a:avLst/>
          </a:prstGeom>
          <a:solidFill>
            <a:srgbClr val="00B8FF"/>
          </a:solidFill>
          <a:ln w="12700" cap="flat" cmpd="sng" algn="ctr">
            <a:solidFill>
              <a:schemeClr val="tx1"/>
            </a:solidFill>
            <a:prstDash val="solid"/>
            <a:round/>
            <a:headEnd type="none" w="sm" len="sm"/>
            <a:tailEnd type="triangle"/>
          </a:ln>
          <a:effectLst/>
        </p:spPr>
      </p:cxnSp>
      <p:cxnSp>
        <p:nvCxnSpPr>
          <p:cNvPr id="71" name="Straight Arrow Connector 70"/>
          <p:cNvCxnSpPr>
            <a:stCxn id="12" idx="6"/>
            <a:endCxn id="61" idx="2"/>
          </p:cNvCxnSpPr>
          <p:nvPr/>
        </p:nvCxnSpPr>
        <p:spPr bwMode="auto">
          <a:xfrm>
            <a:off x="6105071" y="5456613"/>
            <a:ext cx="692284" cy="0"/>
          </a:xfrm>
          <a:prstGeom prst="straightConnector1">
            <a:avLst/>
          </a:prstGeom>
          <a:solidFill>
            <a:srgbClr val="00B8FF"/>
          </a:solidFill>
          <a:ln w="12700" cap="flat" cmpd="sng" algn="ctr">
            <a:solidFill>
              <a:schemeClr val="tx1"/>
            </a:solidFill>
            <a:prstDash val="solid"/>
            <a:round/>
            <a:headEnd type="none" w="sm" len="sm"/>
            <a:tailEnd type="triangle"/>
          </a:ln>
          <a:effectLst/>
        </p:spPr>
      </p:cxnSp>
      <p:cxnSp>
        <p:nvCxnSpPr>
          <p:cNvPr id="74" name="Straight Arrow Connector 73"/>
          <p:cNvCxnSpPr>
            <a:stCxn id="12" idx="6"/>
            <a:endCxn id="59" idx="2"/>
          </p:cNvCxnSpPr>
          <p:nvPr/>
        </p:nvCxnSpPr>
        <p:spPr bwMode="auto">
          <a:xfrm flipV="1">
            <a:off x="6105071" y="4743520"/>
            <a:ext cx="692575" cy="713093"/>
          </a:xfrm>
          <a:prstGeom prst="straightConnector1">
            <a:avLst/>
          </a:prstGeom>
          <a:solidFill>
            <a:srgbClr val="00B8FF"/>
          </a:solidFill>
          <a:ln w="12700" cap="flat" cmpd="sng" algn="ctr">
            <a:solidFill>
              <a:schemeClr val="tx1"/>
            </a:solidFill>
            <a:prstDash val="solid"/>
            <a:round/>
            <a:headEnd type="none" w="sm" len="sm"/>
            <a:tailEnd type="triangle"/>
          </a:ln>
          <a:effectLst/>
        </p:spPr>
      </p:cxnSp>
      <p:cxnSp>
        <p:nvCxnSpPr>
          <p:cNvPr id="77" name="Straight Arrow Connector 76"/>
          <p:cNvCxnSpPr>
            <a:stCxn id="11" idx="6"/>
            <a:endCxn id="61" idx="2"/>
          </p:cNvCxnSpPr>
          <p:nvPr/>
        </p:nvCxnSpPr>
        <p:spPr bwMode="auto">
          <a:xfrm>
            <a:off x="6104273" y="5106066"/>
            <a:ext cx="693082" cy="350547"/>
          </a:xfrm>
          <a:prstGeom prst="straightConnector1">
            <a:avLst/>
          </a:prstGeom>
          <a:solidFill>
            <a:srgbClr val="00B8FF"/>
          </a:solidFill>
          <a:ln w="12700" cap="flat" cmpd="sng" algn="ctr">
            <a:solidFill>
              <a:schemeClr val="tx1"/>
            </a:solidFill>
            <a:prstDash val="solid"/>
            <a:round/>
            <a:headEnd type="none" w="sm" len="sm"/>
            <a:tailEnd type="triangle"/>
          </a:ln>
          <a:effectLst/>
        </p:spPr>
      </p:cxnSp>
      <p:cxnSp>
        <p:nvCxnSpPr>
          <p:cNvPr id="80" name="Straight Arrow Connector 79"/>
          <p:cNvCxnSpPr>
            <a:stCxn id="11" idx="6"/>
            <a:endCxn id="59" idx="2"/>
          </p:cNvCxnSpPr>
          <p:nvPr/>
        </p:nvCxnSpPr>
        <p:spPr bwMode="auto">
          <a:xfrm flipV="1">
            <a:off x="6104273" y="4743520"/>
            <a:ext cx="693373" cy="362546"/>
          </a:xfrm>
          <a:prstGeom prst="straightConnector1">
            <a:avLst/>
          </a:prstGeom>
          <a:solidFill>
            <a:srgbClr val="00B8FF"/>
          </a:solidFill>
          <a:ln w="12700" cap="flat" cmpd="sng" algn="ctr">
            <a:solidFill>
              <a:schemeClr val="tx1"/>
            </a:solidFill>
            <a:prstDash val="solid"/>
            <a:round/>
            <a:headEnd type="none" w="sm" len="sm"/>
            <a:tailEnd type="triangle"/>
          </a:ln>
          <a:effectLst/>
        </p:spPr>
      </p:cxnSp>
      <p:cxnSp>
        <p:nvCxnSpPr>
          <p:cNvPr id="83" name="Straight Arrow Connector 82"/>
          <p:cNvCxnSpPr>
            <a:stCxn id="59" idx="6"/>
          </p:cNvCxnSpPr>
          <p:nvPr/>
        </p:nvCxnSpPr>
        <p:spPr bwMode="auto">
          <a:xfrm>
            <a:off x="7071966" y="4743520"/>
            <a:ext cx="691195" cy="0"/>
          </a:xfrm>
          <a:prstGeom prst="straightConnector1">
            <a:avLst/>
          </a:prstGeom>
          <a:solidFill>
            <a:srgbClr val="00B8FF"/>
          </a:solidFill>
          <a:ln w="12700" cap="flat" cmpd="sng" algn="ctr">
            <a:solidFill>
              <a:schemeClr val="tx1"/>
            </a:solidFill>
            <a:prstDash val="solid"/>
            <a:round/>
            <a:headEnd type="none" w="sm" len="sm"/>
            <a:tailEnd type="triangle"/>
          </a:ln>
          <a:effectLst/>
        </p:spPr>
      </p:cxnSp>
      <p:cxnSp>
        <p:nvCxnSpPr>
          <p:cNvPr id="85" name="Straight Arrow Connector 84"/>
          <p:cNvCxnSpPr>
            <a:stCxn id="60" idx="6"/>
          </p:cNvCxnSpPr>
          <p:nvPr/>
        </p:nvCxnSpPr>
        <p:spPr bwMode="auto">
          <a:xfrm flipV="1">
            <a:off x="7070877" y="5098035"/>
            <a:ext cx="692284" cy="8031"/>
          </a:xfrm>
          <a:prstGeom prst="straightConnector1">
            <a:avLst/>
          </a:prstGeom>
          <a:solidFill>
            <a:srgbClr val="00B8FF"/>
          </a:solidFill>
          <a:ln w="12700" cap="flat" cmpd="sng" algn="ctr">
            <a:solidFill>
              <a:schemeClr val="tx1"/>
            </a:solidFill>
            <a:prstDash val="solid"/>
            <a:round/>
            <a:headEnd type="none" w="sm" len="sm"/>
            <a:tailEnd type="triangle"/>
          </a:ln>
          <a:effectLst/>
        </p:spPr>
      </p:cxnSp>
      <p:cxnSp>
        <p:nvCxnSpPr>
          <p:cNvPr id="90" name="Straight Arrow Connector 89"/>
          <p:cNvCxnSpPr>
            <a:stCxn id="61" idx="6"/>
          </p:cNvCxnSpPr>
          <p:nvPr/>
        </p:nvCxnSpPr>
        <p:spPr bwMode="auto">
          <a:xfrm>
            <a:off x="7071675" y="5456613"/>
            <a:ext cx="691195" cy="3968"/>
          </a:xfrm>
          <a:prstGeom prst="straightConnector1">
            <a:avLst/>
          </a:prstGeom>
          <a:solidFill>
            <a:srgbClr val="00B8FF"/>
          </a:solidFill>
          <a:ln w="12700" cap="flat" cmpd="sng" algn="ctr">
            <a:solidFill>
              <a:schemeClr val="tx1"/>
            </a:solidFill>
            <a:prstDash val="solid"/>
            <a:round/>
            <a:headEnd type="none" w="sm" len="sm"/>
            <a:tailEnd type="triangle"/>
          </a:ln>
          <a:effectLst/>
        </p:spPr>
      </p:cxnSp>
      <p:sp>
        <p:nvSpPr>
          <p:cNvPr id="92" name="TextBox 91"/>
          <p:cNvSpPr txBox="1"/>
          <p:nvPr/>
        </p:nvSpPr>
        <p:spPr>
          <a:xfrm>
            <a:off x="2921395" y="5462675"/>
            <a:ext cx="1134794" cy="646074"/>
          </a:xfrm>
          <a:prstGeom prst="rect">
            <a:avLst/>
          </a:prstGeom>
          <a:solidFill>
            <a:schemeClr val="accent4">
              <a:lumMod val="40000"/>
              <a:lumOff val="60000"/>
            </a:schemeClr>
          </a:solidFill>
          <a:ln>
            <a:solidFill>
              <a:schemeClr val="tx1"/>
            </a:solidFill>
          </a:ln>
        </p:spPr>
        <p:txBody>
          <a:bodyPr wrap="square" rtlCol="0">
            <a:spAutoFit/>
          </a:bodyPr>
          <a:lstStyle/>
          <a:p>
            <a:pPr algn="ctr"/>
            <a:r>
              <a:rPr lang="en-US" dirty="0" smtClean="0"/>
              <a:t>Node or “Neuron”</a:t>
            </a:r>
            <a:endParaRPr lang="en-US" dirty="0"/>
          </a:p>
        </p:txBody>
      </p:sp>
      <p:sp>
        <p:nvSpPr>
          <p:cNvPr id="93" name="Right Arrow 92"/>
          <p:cNvSpPr/>
          <p:nvPr/>
        </p:nvSpPr>
        <p:spPr>
          <a:xfrm>
            <a:off x="4143423" y="5696268"/>
            <a:ext cx="464234" cy="187917"/>
          </a:xfrm>
          <a:prstGeom prst="rightArrow">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TextBox 93"/>
          <p:cNvSpPr txBox="1"/>
          <p:nvPr/>
        </p:nvSpPr>
        <p:spPr>
          <a:xfrm>
            <a:off x="5783688" y="5987147"/>
            <a:ext cx="1324221" cy="369204"/>
          </a:xfrm>
          <a:prstGeom prst="rect">
            <a:avLst/>
          </a:prstGeom>
          <a:solidFill>
            <a:srgbClr val="92D050"/>
          </a:solidFill>
          <a:ln>
            <a:solidFill>
              <a:schemeClr val="tx1"/>
            </a:solidFill>
          </a:ln>
        </p:spPr>
        <p:txBody>
          <a:bodyPr wrap="square" rtlCol="0">
            <a:spAutoFit/>
          </a:bodyPr>
          <a:lstStyle/>
          <a:p>
            <a:pPr algn="ctr"/>
            <a:r>
              <a:rPr lang="en-US" dirty="0" smtClean="0"/>
              <a:t>Connection</a:t>
            </a:r>
            <a:endParaRPr lang="en-US" dirty="0"/>
          </a:p>
        </p:txBody>
      </p:sp>
      <p:sp>
        <p:nvSpPr>
          <p:cNvPr id="95" name="Right Arrow 94"/>
          <p:cNvSpPr/>
          <p:nvPr/>
        </p:nvSpPr>
        <p:spPr>
          <a:xfrm rot="16200000">
            <a:off x="6208054" y="5627920"/>
            <a:ext cx="464234" cy="187917"/>
          </a:xfrm>
          <a:prstGeom prst="rightArrow">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5451815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half" idx="1"/>
          </p:nvPr>
        </p:nvSpPr>
        <p:spPr>
          <a:xfrm>
            <a:off x="838200" y="1395713"/>
            <a:ext cx="3972212" cy="2402564"/>
          </a:xfrm>
        </p:spPr>
        <p:txBody>
          <a:bodyPr>
            <a:normAutofit lnSpcReduction="10000"/>
          </a:bodyPr>
          <a:lstStyle/>
          <a:p>
            <a:r>
              <a:rPr lang="en-US" sz="3200" dirty="0" smtClean="0"/>
              <a:t>Sigmoid squishes values between 0 and 1</a:t>
            </a:r>
          </a:p>
          <a:p>
            <a:r>
              <a:rPr lang="en-US" sz="3200" dirty="0" err="1"/>
              <a:t>Tanh</a:t>
            </a:r>
            <a:r>
              <a:rPr lang="en-US" sz="3200" dirty="0"/>
              <a:t> squishes values </a:t>
            </a:r>
            <a:r>
              <a:rPr lang="en-US" sz="3200" dirty="0" smtClean="0"/>
              <a:t>between -1 </a:t>
            </a:r>
            <a:r>
              <a:rPr lang="en-US" sz="3200" dirty="0"/>
              <a:t>and +1</a:t>
            </a:r>
          </a:p>
          <a:p>
            <a:endParaRPr lang="en-US" dirty="0"/>
          </a:p>
        </p:txBody>
      </p:sp>
      <p:sp>
        <p:nvSpPr>
          <p:cNvPr id="5" name="Slide Number Placeholder 4"/>
          <p:cNvSpPr>
            <a:spLocks noGrp="1"/>
          </p:cNvSpPr>
          <p:nvPr>
            <p:ph type="sldNum" sz="quarter" idx="12"/>
          </p:nvPr>
        </p:nvSpPr>
        <p:spPr/>
        <p:txBody>
          <a:bodyPr/>
          <a:lstStyle/>
          <a:p>
            <a:fld id="{09880581-6DCB-43E5-A93F-502212690ACB}" type="slidenum">
              <a:rPr lang="en-US" smtClean="0"/>
              <a:t>39</a:t>
            </a:fld>
            <a:endParaRPr lang="en-US"/>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76502" y="1318340"/>
            <a:ext cx="3468009" cy="2743200"/>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10601" y="1318340"/>
            <a:ext cx="3415309" cy="2743200"/>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99795" y="4068574"/>
            <a:ext cx="3455522" cy="2743200"/>
          </a:xfrm>
          <a:prstGeom prst="rect">
            <a:avLst/>
          </a:prstGeom>
        </p:spPr>
      </p:pic>
      <p:sp>
        <p:nvSpPr>
          <p:cNvPr id="9" name="Content Placeholder 2"/>
          <p:cNvSpPr>
            <a:spLocks noGrp="1"/>
          </p:cNvSpPr>
          <p:nvPr>
            <p:ph sz="half" idx="1"/>
          </p:nvPr>
        </p:nvSpPr>
        <p:spPr>
          <a:xfrm>
            <a:off x="838199" y="4174084"/>
            <a:ext cx="5738447" cy="2402564"/>
          </a:xfrm>
        </p:spPr>
        <p:txBody>
          <a:bodyPr>
            <a:normAutofit/>
          </a:bodyPr>
          <a:lstStyle/>
          <a:p>
            <a:endParaRPr lang="en-US" sz="3200" dirty="0" smtClean="0"/>
          </a:p>
          <a:p>
            <a:r>
              <a:rPr lang="en-US" sz="3200" dirty="0" err="1" smtClean="0"/>
              <a:t>ReLU</a:t>
            </a:r>
            <a:r>
              <a:rPr lang="en-US" sz="3200" dirty="0" smtClean="0"/>
              <a:t> sets negative numbers to 0 but does nothing to positive numbers</a:t>
            </a:r>
            <a:endParaRPr lang="en-US" sz="3200" dirty="0"/>
          </a:p>
        </p:txBody>
      </p:sp>
    </p:spTree>
    <p:extLst>
      <p:ext uri="{BB962C8B-B14F-4D97-AF65-F5344CB8AC3E}">
        <p14:creationId xmlns:p14="http://schemas.microsoft.com/office/powerpoint/2010/main" val="416986702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RNN Cell Variants</a:t>
            </a:r>
            <a:endParaRPr lang="en-US" dirty="0"/>
          </a:p>
        </p:txBody>
      </p:sp>
      <p:sp>
        <p:nvSpPr>
          <p:cNvPr id="7" name="Content Placeholder 6"/>
          <p:cNvSpPr>
            <a:spLocks noGrp="1"/>
          </p:cNvSpPr>
          <p:nvPr>
            <p:ph idx="1"/>
          </p:nvPr>
        </p:nvSpPr>
        <p:spPr/>
        <p:txBody>
          <a:bodyPr>
            <a:normAutofit fontScale="92500"/>
          </a:bodyPr>
          <a:lstStyle/>
          <a:p>
            <a:r>
              <a:rPr lang="en-US" sz="3500" dirty="0" smtClean="0"/>
              <a:t>The Simple (original) RNN</a:t>
            </a:r>
          </a:p>
          <a:p>
            <a:pPr lvl="1"/>
            <a:r>
              <a:rPr lang="en-US" sz="3000" dirty="0" smtClean="0"/>
              <a:t>This updates the hidden state by a single equation and is prone to vanishing and exploding gradients.</a:t>
            </a:r>
          </a:p>
          <a:p>
            <a:r>
              <a:rPr lang="en-US" sz="3500" dirty="0" smtClean="0"/>
              <a:t>The Long Short-Term Memory RNN (LSTM-RNN)</a:t>
            </a:r>
          </a:p>
          <a:p>
            <a:pPr lvl="1"/>
            <a:r>
              <a:rPr lang="en-US" sz="3000" dirty="0" smtClean="0"/>
              <a:t>This updates the hidden state by the use of </a:t>
            </a:r>
            <a:r>
              <a:rPr lang="en-US" sz="3000" dirty="0"/>
              <a:t>a </a:t>
            </a:r>
            <a:r>
              <a:rPr lang="en-US" sz="3000" i="1" dirty="0"/>
              <a:t>cell state</a:t>
            </a:r>
            <a:r>
              <a:rPr lang="en-US" sz="3000" dirty="0"/>
              <a:t> passed over time that acts as </a:t>
            </a:r>
            <a:r>
              <a:rPr lang="en-US" sz="3000" dirty="0" smtClean="0"/>
              <a:t>memory. Four </a:t>
            </a:r>
            <a:r>
              <a:rPr lang="en-US" sz="3000" i="1" dirty="0" smtClean="0"/>
              <a:t>gates</a:t>
            </a:r>
            <a:r>
              <a:rPr lang="en-US" sz="3000" dirty="0" smtClean="0"/>
              <a:t> add and remove information.</a:t>
            </a:r>
            <a:endParaRPr lang="en-US" sz="3000" dirty="0"/>
          </a:p>
          <a:p>
            <a:r>
              <a:rPr lang="en-US" sz="3500" dirty="0" smtClean="0"/>
              <a:t>The Gated Recurrent Unit RNN (GRU-RNN)</a:t>
            </a:r>
          </a:p>
          <a:p>
            <a:pPr lvl="1"/>
            <a:r>
              <a:rPr lang="en-US" sz="3000" dirty="0" smtClean="0"/>
              <a:t>Motivated by the LSTM but does not use a cell state. It is more general by applying updates to the hidden state with three gates.</a:t>
            </a:r>
            <a:endParaRPr lang="en-US" sz="3000" dirty="0"/>
          </a:p>
        </p:txBody>
      </p:sp>
      <p:sp>
        <p:nvSpPr>
          <p:cNvPr id="5" name="Slide Number Placeholder 4"/>
          <p:cNvSpPr>
            <a:spLocks noGrp="1"/>
          </p:cNvSpPr>
          <p:nvPr>
            <p:ph type="sldNum" sz="quarter" idx="12"/>
          </p:nvPr>
        </p:nvSpPr>
        <p:spPr/>
        <p:txBody>
          <a:bodyPr/>
          <a:lstStyle/>
          <a:p>
            <a:fld id="{09880581-6DCB-43E5-A93F-502212690ACB}" type="slidenum">
              <a:rPr lang="en-US" smtClean="0"/>
              <a:t>40</a:t>
            </a:fld>
            <a:endParaRPr lang="en-US"/>
          </a:p>
        </p:txBody>
      </p:sp>
    </p:spTree>
    <p:extLst>
      <p:ext uri="{BB962C8B-B14F-4D97-AF65-F5344CB8AC3E}">
        <p14:creationId xmlns:p14="http://schemas.microsoft.com/office/powerpoint/2010/main" val="186792244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Simple RNN</a:t>
            </a:r>
            <a:endParaRPr lang="en-US" dirty="0"/>
          </a:p>
        </p:txBody>
      </p:sp>
      <p:sp>
        <p:nvSpPr>
          <p:cNvPr id="3" name="Content Placeholder 2"/>
          <p:cNvSpPr>
            <a:spLocks noGrp="1"/>
          </p:cNvSpPr>
          <p:nvPr>
            <p:ph idx="1"/>
          </p:nvPr>
        </p:nvSpPr>
        <p:spPr>
          <a:xfrm>
            <a:off x="838200" y="1497455"/>
            <a:ext cx="10515600" cy="4858896"/>
          </a:xfrm>
        </p:spPr>
        <p:txBody>
          <a:bodyPr>
            <a:normAutofit lnSpcReduction="10000"/>
          </a:bodyPr>
          <a:lstStyle/>
          <a:p>
            <a:r>
              <a:rPr lang="en-US" sz="3200" dirty="0" smtClean="0"/>
              <a:t>The simple RNN updates the hidden state at each time step by:</a:t>
            </a:r>
          </a:p>
          <a:p>
            <a:endParaRPr lang="en-US" sz="3200" dirty="0"/>
          </a:p>
          <a:p>
            <a:endParaRPr lang="en-US" sz="3200" dirty="0" smtClean="0"/>
          </a:p>
          <a:p>
            <a:endParaRPr lang="en-US" sz="3200" dirty="0"/>
          </a:p>
          <a:p>
            <a:endParaRPr lang="en-US" sz="3200" dirty="0" smtClean="0"/>
          </a:p>
          <a:p>
            <a:endParaRPr lang="en-US" sz="3200" dirty="0"/>
          </a:p>
          <a:p>
            <a:r>
              <a:rPr lang="en-US" sz="3200" dirty="0" smtClean="0"/>
              <a:t>The simple RNN struggles to capture long-term dependencies because the rate of change of its parameters (the gradients) tend to vanish or explode</a:t>
            </a:r>
            <a:endParaRPr lang="en-US" sz="3200" dirty="0"/>
          </a:p>
        </p:txBody>
      </p:sp>
      <p:sp>
        <p:nvSpPr>
          <p:cNvPr id="4" name="Slide Number Placeholder 3"/>
          <p:cNvSpPr>
            <a:spLocks noGrp="1"/>
          </p:cNvSpPr>
          <p:nvPr>
            <p:ph type="sldNum" sz="quarter" idx="12"/>
          </p:nvPr>
        </p:nvSpPr>
        <p:spPr/>
        <p:txBody>
          <a:bodyPr/>
          <a:lstStyle/>
          <a:p>
            <a:fld id="{09880581-6DCB-43E5-A93F-502212690ACB}" type="slidenum">
              <a:rPr lang="en-US" smtClean="0"/>
              <a:pPr/>
              <a:t>41</a:t>
            </a:fld>
            <a:endParaRPr lang="en-US" dirty="0"/>
          </a:p>
        </p:txBody>
      </p:sp>
      <mc:AlternateContent xmlns:mc="http://schemas.openxmlformats.org/markup-compatibility/2006" xmlns:a14="http://schemas.microsoft.com/office/drawing/2010/main">
        <mc:Choice Requires="a14">
          <p:sp>
            <p:nvSpPr>
              <p:cNvPr id="5" name="TextBox 4"/>
              <p:cNvSpPr txBox="1"/>
              <p:nvPr/>
            </p:nvSpPr>
            <p:spPr>
              <a:xfrm>
                <a:off x="2718580" y="3402429"/>
                <a:ext cx="5813475" cy="45833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acc>
                            <m:accPr>
                              <m:chr m:val="⃗"/>
                              <m:ctrlPr>
                                <a:rPr lang="en-US" sz="2400" i="1" smtClean="0">
                                  <a:latin typeface="Cambria Math" panose="02040503050406030204" pitchFamily="18" charset="0"/>
                                </a:rPr>
                              </m:ctrlPr>
                            </m:accPr>
                            <m:e>
                              <m:r>
                                <a:rPr lang="en-US" sz="2400" b="0" i="1" smtClean="0">
                                  <a:latin typeface="Cambria Math" panose="02040503050406030204" pitchFamily="18" charset="0"/>
                                </a:rPr>
                                <m:t>h</m:t>
                              </m:r>
                            </m:e>
                          </m:acc>
                        </m:e>
                        <m:sub>
                          <m:r>
                            <a:rPr lang="en-US" sz="2400" b="0" i="1" smtClean="0">
                              <a:latin typeface="Cambria Math" panose="02040503050406030204" pitchFamily="18" charset="0"/>
                            </a:rPr>
                            <m:t>𝑡</m:t>
                          </m:r>
                        </m:sub>
                      </m:sSub>
                      <m:r>
                        <a:rPr lang="en-US" sz="2400" b="0" i="1" smtClean="0">
                          <a:latin typeface="Cambria Math" panose="02040503050406030204" pitchFamily="18" charset="0"/>
                        </a:rPr>
                        <m:t>=</m:t>
                      </m:r>
                      <m:func>
                        <m:funcPr>
                          <m:ctrlPr>
                            <a:rPr lang="en-US" sz="2400" b="0" i="1" smtClean="0">
                              <a:latin typeface="Cambria Math" panose="02040503050406030204" pitchFamily="18" charset="0"/>
                            </a:rPr>
                          </m:ctrlPr>
                        </m:funcPr>
                        <m:fName>
                          <m:r>
                            <m:rPr>
                              <m:sty m:val="p"/>
                            </m:rPr>
                            <a:rPr lang="en-US" sz="2400" b="0" i="0" smtClean="0">
                              <a:latin typeface="Cambria Math" panose="02040503050406030204" pitchFamily="18" charset="0"/>
                            </a:rPr>
                            <m:t>tanh</m:t>
                          </m:r>
                        </m:fName>
                        <m:e>
                          <m:d>
                            <m:dPr>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1" i="1" smtClean="0">
                                      <a:latin typeface="Cambria Math" panose="02040503050406030204" pitchFamily="18" charset="0"/>
                                    </a:rPr>
                                    <m:t>𝑾</m:t>
                                  </m:r>
                                </m:e>
                                <m:sub>
                                  <m:r>
                                    <a:rPr lang="en-US" sz="2400" b="0" i="1" smtClean="0">
                                      <a:latin typeface="Cambria Math" panose="02040503050406030204" pitchFamily="18" charset="0"/>
                                    </a:rPr>
                                    <m:t>𝑖h</m:t>
                                  </m:r>
                                </m:sub>
                              </m:sSub>
                              <m:sSub>
                                <m:sSubPr>
                                  <m:ctrlPr>
                                    <a:rPr lang="en-US" sz="2400" b="0" i="1" smtClean="0">
                                      <a:latin typeface="Cambria Math" panose="02040503050406030204" pitchFamily="18" charset="0"/>
                                    </a:rPr>
                                  </m:ctrlPr>
                                </m:sSubPr>
                                <m:e>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𝑥</m:t>
                                      </m:r>
                                    </m:e>
                                  </m:acc>
                                </m:e>
                                <m:sub>
                                  <m:r>
                                    <a:rPr lang="en-US" sz="2400" b="0" i="1" smtClean="0">
                                      <a:latin typeface="Cambria Math" panose="02040503050406030204" pitchFamily="18" charset="0"/>
                                    </a:rPr>
                                    <m:t>𝑡</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acc>
                                    <m:accPr>
                                      <m:chr m:val="⃗"/>
                                      <m:ctrlPr>
                                        <a:rPr lang="en-US" sz="2400" b="0" i="1" smtClean="0">
                                          <a:latin typeface="Cambria Math" panose="02040503050406030204" pitchFamily="18" charset="0"/>
                                        </a:rPr>
                                      </m:ctrlPr>
                                    </m:accPr>
                                    <m:e>
                                      <m:r>
                                        <a:rPr lang="en-US" sz="2400" b="0" i="1" smtClean="0">
                                          <a:latin typeface="Cambria Math" panose="02040503050406030204" pitchFamily="18" charset="0"/>
                                        </a:rPr>
                                        <m:t>𝑏</m:t>
                                      </m:r>
                                    </m:e>
                                  </m:acc>
                                </m:e>
                                <m:sub>
                                  <m:r>
                                    <a:rPr lang="en-US" sz="2400" b="0" i="1" smtClean="0">
                                      <a:latin typeface="Cambria Math" panose="02040503050406030204" pitchFamily="18" charset="0"/>
                                    </a:rPr>
                                    <m:t>𝑖h</m:t>
                                  </m:r>
                                </m:sub>
                              </m:sSub>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b="1" i="1">
                                      <a:latin typeface="Cambria Math" panose="02040503050406030204" pitchFamily="18" charset="0"/>
                                    </a:rPr>
                                    <m:t>𝑾</m:t>
                                  </m:r>
                                </m:e>
                                <m:sub>
                                  <m:r>
                                    <a:rPr lang="en-US" sz="2400" b="0" i="1" smtClean="0">
                                      <a:latin typeface="Cambria Math" panose="02040503050406030204" pitchFamily="18" charset="0"/>
                                    </a:rPr>
                                    <m:t>h</m:t>
                                  </m:r>
                                  <m:r>
                                    <a:rPr lang="en-US" sz="2400" i="1">
                                      <a:latin typeface="Cambria Math" panose="02040503050406030204" pitchFamily="18" charset="0"/>
                                    </a:rPr>
                                    <m:t>h</m:t>
                                  </m:r>
                                </m:sub>
                              </m:sSub>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b="0" i="1" smtClean="0">
                                          <a:latin typeface="Cambria Math" panose="02040503050406030204" pitchFamily="18" charset="0"/>
                                        </a:rPr>
                                        <m:t>h</m:t>
                                      </m:r>
                                    </m:e>
                                  </m:acc>
                                </m:e>
                                <m:sub>
                                  <m:d>
                                    <m:dPr>
                                      <m:ctrlPr>
                                        <a:rPr lang="en-US" sz="2400" i="1" smtClean="0">
                                          <a:latin typeface="Cambria Math" panose="02040503050406030204" pitchFamily="18" charset="0"/>
                                        </a:rPr>
                                      </m:ctrlPr>
                                    </m:dPr>
                                    <m:e>
                                      <m:r>
                                        <a:rPr lang="en-US" sz="2400" b="0" i="1" smtClean="0">
                                          <a:latin typeface="Cambria Math" panose="02040503050406030204" pitchFamily="18" charset="0"/>
                                        </a:rPr>
                                        <m:t>𝑡</m:t>
                                      </m:r>
                                      <m:r>
                                        <a:rPr lang="en-US" sz="2400" b="0" i="1" smtClean="0">
                                          <a:latin typeface="Cambria Math" panose="02040503050406030204" pitchFamily="18" charset="0"/>
                                        </a:rPr>
                                        <m:t>−1</m:t>
                                      </m:r>
                                    </m:e>
                                  </m:d>
                                </m:sub>
                              </m:sSub>
                              <m:r>
                                <a:rPr lang="en-US" sz="2400" i="1">
                                  <a:latin typeface="Cambria Math" panose="02040503050406030204" pitchFamily="18" charset="0"/>
                                </a:rPr>
                                <m:t>+</m:t>
                              </m:r>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panose="02040503050406030204" pitchFamily="18" charset="0"/>
                                        </a:rPr>
                                        <m:t>𝑏</m:t>
                                      </m:r>
                                    </m:e>
                                  </m:acc>
                                </m:e>
                                <m:sub>
                                  <m:r>
                                    <a:rPr lang="en-US" sz="2400" b="0" i="1" smtClean="0">
                                      <a:latin typeface="Cambria Math" panose="02040503050406030204" pitchFamily="18" charset="0"/>
                                    </a:rPr>
                                    <m:t>h</m:t>
                                  </m:r>
                                  <m:r>
                                    <a:rPr lang="en-US" sz="2400" i="1">
                                      <a:latin typeface="Cambria Math" panose="02040503050406030204" pitchFamily="18" charset="0"/>
                                    </a:rPr>
                                    <m:t>h</m:t>
                                  </m:r>
                                </m:sub>
                              </m:sSub>
                            </m:e>
                          </m:d>
                        </m:e>
                      </m:func>
                    </m:oMath>
                  </m:oMathPara>
                </a14:m>
                <a:endParaRPr lang="en-US" sz="2400" dirty="0"/>
              </a:p>
            </p:txBody>
          </p:sp>
        </mc:Choice>
        <mc:Fallback xmlns="">
          <p:sp>
            <p:nvSpPr>
              <p:cNvPr id="5" name="TextBox 4"/>
              <p:cNvSpPr txBox="1">
                <a:spLocks noRot="1" noChangeAspect="1" noMove="1" noResize="1" noEditPoints="1" noAdjustHandles="1" noChangeArrowheads="1" noChangeShapeType="1" noTextEdit="1"/>
              </p:cNvSpPr>
              <p:nvPr/>
            </p:nvSpPr>
            <p:spPr>
              <a:xfrm>
                <a:off x="2718580" y="3402429"/>
                <a:ext cx="5813475" cy="458331"/>
              </a:xfrm>
              <a:prstGeom prst="rect">
                <a:avLst/>
              </a:prstGeom>
              <a:blipFill rotWithShape="0">
                <a:blip r:embed="rId2"/>
                <a:stretch>
                  <a:fillRect b="-1333"/>
                </a:stretch>
              </a:blipFill>
            </p:spPr>
            <p:txBody>
              <a:bodyPr/>
              <a:lstStyle/>
              <a:p>
                <a:r>
                  <a:rPr lang="en-US">
                    <a:noFill/>
                  </a:rPr>
                  <a:t> </a:t>
                </a:r>
              </a:p>
            </p:txBody>
          </p:sp>
        </mc:Fallback>
      </mc:AlternateContent>
      <p:sp>
        <p:nvSpPr>
          <p:cNvPr id="6" name="TextBox 5"/>
          <p:cNvSpPr txBox="1"/>
          <p:nvPr/>
        </p:nvSpPr>
        <p:spPr>
          <a:xfrm>
            <a:off x="5625317" y="2145765"/>
            <a:ext cx="1344637" cy="646074"/>
          </a:xfrm>
          <a:prstGeom prst="rect">
            <a:avLst/>
          </a:prstGeom>
          <a:solidFill>
            <a:schemeClr val="accent2"/>
          </a:solidFill>
          <a:ln>
            <a:solidFill>
              <a:schemeClr val="tx1"/>
            </a:solidFill>
          </a:ln>
        </p:spPr>
        <p:txBody>
          <a:bodyPr wrap="square" rtlCol="0">
            <a:spAutoFit/>
          </a:bodyPr>
          <a:lstStyle/>
          <a:p>
            <a:pPr algn="ctr"/>
            <a:r>
              <a:rPr lang="en-US" dirty="0" smtClean="0"/>
              <a:t>Learnable Parameters</a:t>
            </a:r>
            <a:endParaRPr lang="en-US" dirty="0"/>
          </a:p>
        </p:txBody>
      </p:sp>
      <p:cxnSp>
        <p:nvCxnSpPr>
          <p:cNvPr id="8" name="Straight Arrow Connector 7"/>
          <p:cNvCxnSpPr>
            <a:stCxn id="6" idx="2"/>
          </p:cNvCxnSpPr>
          <p:nvPr/>
        </p:nvCxnSpPr>
        <p:spPr>
          <a:xfrm flipH="1">
            <a:off x="4550899" y="2791839"/>
            <a:ext cx="1746737" cy="61254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stCxn id="6" idx="2"/>
          </p:cNvCxnSpPr>
          <p:nvPr/>
        </p:nvCxnSpPr>
        <p:spPr>
          <a:xfrm flipH="1">
            <a:off x="5690382" y="2791839"/>
            <a:ext cx="607254" cy="53543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6" idx="2"/>
          </p:cNvCxnSpPr>
          <p:nvPr/>
        </p:nvCxnSpPr>
        <p:spPr>
          <a:xfrm flipH="1">
            <a:off x="6297635" y="2791839"/>
            <a:ext cx="1" cy="56709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6" idx="2"/>
          </p:cNvCxnSpPr>
          <p:nvPr/>
        </p:nvCxnSpPr>
        <p:spPr>
          <a:xfrm>
            <a:off x="6297636" y="2791839"/>
            <a:ext cx="1524002" cy="61254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3883852" y="4129237"/>
            <a:ext cx="1741465" cy="369204"/>
          </a:xfrm>
          <a:prstGeom prst="rect">
            <a:avLst/>
          </a:prstGeom>
          <a:solidFill>
            <a:srgbClr val="00B0F0"/>
          </a:solidFill>
          <a:ln>
            <a:solidFill>
              <a:schemeClr val="tx1"/>
            </a:solidFill>
          </a:ln>
        </p:spPr>
        <p:txBody>
          <a:bodyPr wrap="square" rtlCol="0">
            <a:spAutoFit/>
          </a:bodyPr>
          <a:lstStyle/>
          <a:p>
            <a:pPr algn="ctr"/>
            <a:r>
              <a:rPr lang="en-US" dirty="0" smtClean="0"/>
              <a:t>Inputs at time </a:t>
            </a:r>
            <a:r>
              <a:rPr lang="en-US" i="1" dirty="0" smtClean="0"/>
              <a:t>t</a:t>
            </a:r>
            <a:endParaRPr lang="en-US" dirty="0"/>
          </a:p>
        </p:txBody>
      </p:sp>
      <p:cxnSp>
        <p:nvCxnSpPr>
          <p:cNvPr id="23" name="Straight Arrow Connector 22"/>
          <p:cNvCxnSpPr>
            <a:stCxn id="22" idx="0"/>
          </p:cNvCxnSpPr>
          <p:nvPr/>
        </p:nvCxnSpPr>
        <p:spPr>
          <a:xfrm flipV="1">
            <a:off x="4754585" y="3854433"/>
            <a:ext cx="63600" cy="27480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6012176" y="4124780"/>
            <a:ext cx="1741465" cy="646074"/>
          </a:xfrm>
          <a:prstGeom prst="rect">
            <a:avLst/>
          </a:prstGeom>
          <a:solidFill>
            <a:srgbClr val="92D050"/>
          </a:solidFill>
          <a:ln>
            <a:solidFill>
              <a:schemeClr val="tx1"/>
            </a:solidFill>
          </a:ln>
        </p:spPr>
        <p:txBody>
          <a:bodyPr wrap="square" rtlCol="0">
            <a:spAutoFit/>
          </a:bodyPr>
          <a:lstStyle/>
          <a:p>
            <a:pPr algn="ctr"/>
            <a:r>
              <a:rPr lang="en-US" dirty="0"/>
              <a:t>H</a:t>
            </a:r>
            <a:r>
              <a:rPr lang="en-US" dirty="0" smtClean="0"/>
              <a:t>idden state at time </a:t>
            </a:r>
            <a:r>
              <a:rPr lang="en-US" i="1" dirty="0" smtClean="0"/>
              <a:t>t-1</a:t>
            </a:r>
            <a:endParaRPr lang="en-US" dirty="0"/>
          </a:p>
        </p:txBody>
      </p:sp>
      <p:cxnSp>
        <p:nvCxnSpPr>
          <p:cNvPr id="28" name="Straight Arrow Connector 27"/>
          <p:cNvCxnSpPr>
            <a:stCxn id="27" idx="0"/>
          </p:cNvCxnSpPr>
          <p:nvPr/>
        </p:nvCxnSpPr>
        <p:spPr>
          <a:xfrm flipH="1" flipV="1">
            <a:off x="6854190" y="3853787"/>
            <a:ext cx="28719" cy="27099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0810524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LSTM-RNN</a:t>
            </a:r>
            <a:endParaRPr lang="en-US" dirty="0"/>
          </a:p>
        </p:txBody>
      </p:sp>
      <p:sp>
        <p:nvSpPr>
          <p:cNvPr id="3" name="Content Placeholder 2"/>
          <p:cNvSpPr>
            <a:spLocks noGrp="1"/>
          </p:cNvSpPr>
          <p:nvPr>
            <p:ph idx="1"/>
          </p:nvPr>
        </p:nvSpPr>
        <p:spPr/>
        <p:txBody>
          <a:bodyPr>
            <a:normAutofit lnSpcReduction="10000"/>
          </a:bodyPr>
          <a:lstStyle/>
          <a:p>
            <a:r>
              <a:rPr lang="en-US" sz="3200" dirty="0" smtClean="0"/>
              <a:t>The Long Short-Term Memory RNN deals with the vanishing/exploding gradients problem with a new cell architecture and learning algorithm</a:t>
            </a:r>
          </a:p>
          <a:p>
            <a:endParaRPr lang="en-US" sz="3200" dirty="0" smtClean="0"/>
          </a:p>
          <a:p>
            <a:r>
              <a:rPr lang="en-US" sz="3200" dirty="0" smtClean="0"/>
              <a:t>The LSTM-RNN processes a </a:t>
            </a:r>
            <a:r>
              <a:rPr lang="en-US" sz="3200" i="1" dirty="0" smtClean="0"/>
              <a:t>cell state</a:t>
            </a:r>
            <a:r>
              <a:rPr lang="en-US" sz="3200" dirty="0" smtClean="0"/>
              <a:t> at each time step</a:t>
            </a:r>
          </a:p>
          <a:p>
            <a:endParaRPr lang="en-US" sz="3200" i="1" dirty="0" smtClean="0"/>
          </a:p>
          <a:p>
            <a:r>
              <a:rPr lang="en-US" sz="3200" dirty="0" smtClean="0"/>
              <a:t>Four </a:t>
            </a:r>
            <a:r>
              <a:rPr lang="en-US" sz="3200" i="1" dirty="0" smtClean="0"/>
              <a:t>gates</a:t>
            </a:r>
            <a:r>
              <a:rPr lang="en-US" sz="3200" dirty="0" smtClean="0"/>
              <a:t> add or remove information to the cell state</a:t>
            </a:r>
          </a:p>
          <a:p>
            <a:endParaRPr lang="en-US" sz="3200" dirty="0" smtClean="0"/>
          </a:p>
          <a:p>
            <a:r>
              <a:rPr lang="en-US" sz="3200" dirty="0" smtClean="0"/>
              <a:t>The cell state updates the hidden state at each time step</a:t>
            </a:r>
            <a:endParaRPr lang="en-US" sz="3200" dirty="0"/>
          </a:p>
        </p:txBody>
      </p:sp>
      <p:sp>
        <p:nvSpPr>
          <p:cNvPr id="4" name="Slide Number Placeholder 3"/>
          <p:cNvSpPr>
            <a:spLocks noGrp="1"/>
          </p:cNvSpPr>
          <p:nvPr>
            <p:ph type="sldNum" sz="quarter" idx="12"/>
          </p:nvPr>
        </p:nvSpPr>
        <p:spPr/>
        <p:txBody>
          <a:bodyPr/>
          <a:lstStyle/>
          <a:p>
            <a:fld id="{09880581-6DCB-43E5-A93F-502212690ACB}" type="slidenum">
              <a:rPr lang="en-US" smtClean="0"/>
              <a:pPr/>
              <a:t>42</a:t>
            </a:fld>
            <a:endParaRPr lang="en-US" dirty="0"/>
          </a:p>
        </p:txBody>
      </p:sp>
    </p:spTree>
    <p:extLst>
      <p:ext uri="{BB962C8B-B14F-4D97-AF65-F5344CB8AC3E}">
        <p14:creationId xmlns:p14="http://schemas.microsoft.com/office/powerpoint/2010/main" val="333872077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LSTM-RNN</a:t>
            </a:r>
            <a:endParaRPr lang="en-US" dirty="0"/>
          </a:p>
        </p:txBody>
      </p:sp>
      <mc:AlternateContent xmlns:mc="http://schemas.openxmlformats.org/markup-compatibility/2006" xmlns:a14="http://schemas.microsoft.com/office/drawing/2010/main">
        <mc:Choice Requires="a14">
          <p:sp>
            <p:nvSpPr>
              <p:cNvPr id="7" name="Content Placeholder 6"/>
              <p:cNvSpPr>
                <a:spLocks noGrp="1"/>
              </p:cNvSpPr>
              <p:nvPr>
                <p:ph sz="half" idx="2"/>
              </p:nvPr>
            </p:nvSpPr>
            <p:spPr>
              <a:xfrm>
                <a:off x="6172200" y="1395712"/>
                <a:ext cx="5181600" cy="4960639"/>
              </a:xfrm>
            </p:spPr>
            <p:txBody>
              <a:bodyPr>
                <a:normAutofit/>
              </a:bodyPr>
              <a:lstStyle/>
              <a:p>
                <a:pPr marL="0" indent="0">
                  <a:buNone/>
                </a:pPr>
                <a:endParaRPr lang="en-US" sz="1800" i="1" dirty="0" smtClean="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sz="1800" i="1" smtClean="0">
                              <a:latin typeface="Cambria Math" panose="02040503050406030204" pitchFamily="18" charset="0"/>
                            </a:rPr>
                          </m:ctrlPr>
                        </m:sSubPr>
                        <m:e>
                          <m:acc>
                            <m:accPr>
                              <m:chr m:val="⃗"/>
                              <m:ctrlPr>
                                <a:rPr lang="en-US" sz="1800" i="1">
                                  <a:latin typeface="Cambria Math" panose="02040503050406030204" pitchFamily="18" charset="0"/>
                                </a:rPr>
                              </m:ctrlPr>
                            </m:accPr>
                            <m:e>
                              <m:r>
                                <a:rPr lang="en-US" sz="1800" b="0" i="1" smtClean="0">
                                  <a:latin typeface="Cambria Math" panose="02040503050406030204" pitchFamily="18" charset="0"/>
                                </a:rPr>
                                <m:t>𝑓</m:t>
                              </m:r>
                            </m:e>
                          </m:acc>
                        </m:e>
                        <m:sub>
                          <m:r>
                            <a:rPr lang="en-US" sz="1800" i="1">
                              <a:latin typeface="Cambria Math" panose="02040503050406030204" pitchFamily="18" charset="0"/>
                            </a:rPr>
                            <m:t>𝑡</m:t>
                          </m:r>
                        </m:sub>
                      </m:sSub>
                      <m:r>
                        <a:rPr lang="en-US" sz="1800" i="1">
                          <a:latin typeface="Cambria Math" panose="02040503050406030204" pitchFamily="18" charset="0"/>
                        </a:rPr>
                        <m:t>=</m:t>
                      </m:r>
                      <m:func>
                        <m:funcPr>
                          <m:ctrlPr>
                            <a:rPr lang="en-US" sz="1800" i="1">
                              <a:latin typeface="Cambria Math" panose="02040503050406030204" pitchFamily="18" charset="0"/>
                            </a:rPr>
                          </m:ctrlPr>
                        </m:funcPr>
                        <m:fName>
                          <m:r>
                            <m:rPr>
                              <m:sty m:val="p"/>
                            </m:rPr>
                            <a:rPr lang="el-GR" sz="1800" i="1" smtClean="0">
                              <a:latin typeface="Cambria Math" panose="02040503050406030204" pitchFamily="18" charset="0"/>
                            </a:rPr>
                            <m:t>σ</m:t>
                          </m:r>
                        </m:fName>
                        <m:e>
                          <m:d>
                            <m:dPr>
                              <m:ctrlPr>
                                <a:rPr lang="en-US" sz="1800" i="1">
                                  <a:latin typeface="Cambria Math" panose="02040503050406030204" pitchFamily="18" charset="0"/>
                                </a:rPr>
                              </m:ctrlPr>
                            </m:dPr>
                            <m:e>
                              <m:sSub>
                                <m:sSubPr>
                                  <m:ctrlPr>
                                    <a:rPr lang="en-US" sz="1800" i="1">
                                      <a:latin typeface="Cambria Math" panose="02040503050406030204" pitchFamily="18" charset="0"/>
                                    </a:rPr>
                                  </m:ctrlPr>
                                </m:sSubPr>
                                <m:e>
                                  <m:r>
                                    <a:rPr lang="en-US" sz="1800" b="1" i="1">
                                      <a:latin typeface="Cambria Math" panose="02040503050406030204" pitchFamily="18" charset="0"/>
                                    </a:rPr>
                                    <m:t>𝑾</m:t>
                                  </m:r>
                                </m:e>
                                <m:sub>
                                  <m:r>
                                    <a:rPr lang="en-US" sz="1800" i="1">
                                      <a:latin typeface="Cambria Math" panose="02040503050406030204" pitchFamily="18" charset="0"/>
                                    </a:rPr>
                                    <m:t>𝑖</m:t>
                                  </m:r>
                                  <m:r>
                                    <a:rPr lang="en-US" sz="1800" b="0" i="1" smtClean="0">
                                      <a:latin typeface="Cambria Math" panose="02040503050406030204" pitchFamily="18" charset="0"/>
                                    </a:rPr>
                                    <m:t>𝑓</m:t>
                                  </m:r>
                                </m:sub>
                              </m:sSub>
                              <m:sSub>
                                <m:sSubPr>
                                  <m:ctrlPr>
                                    <a:rPr lang="en-US" sz="1800" i="1">
                                      <a:latin typeface="Cambria Math" panose="02040503050406030204" pitchFamily="18" charset="0"/>
                                    </a:rPr>
                                  </m:ctrlPr>
                                </m:sSubPr>
                                <m:e>
                                  <m:acc>
                                    <m:accPr>
                                      <m:chr m:val="⃗"/>
                                      <m:ctrlPr>
                                        <a:rPr lang="en-US" sz="1800" i="1">
                                          <a:latin typeface="Cambria Math" panose="02040503050406030204" pitchFamily="18" charset="0"/>
                                        </a:rPr>
                                      </m:ctrlPr>
                                    </m:accPr>
                                    <m:e>
                                      <m:r>
                                        <a:rPr lang="en-US" sz="1800" i="1">
                                          <a:latin typeface="Cambria Math" panose="02040503050406030204" pitchFamily="18" charset="0"/>
                                        </a:rPr>
                                        <m:t>𝑥</m:t>
                                      </m:r>
                                    </m:e>
                                  </m:acc>
                                </m:e>
                                <m:sub>
                                  <m:r>
                                    <a:rPr lang="en-US" sz="1800" i="1">
                                      <a:latin typeface="Cambria Math" panose="02040503050406030204" pitchFamily="18" charset="0"/>
                                    </a:rPr>
                                    <m:t>𝑡</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acc>
                                    <m:accPr>
                                      <m:chr m:val="⃗"/>
                                      <m:ctrlPr>
                                        <a:rPr lang="en-US" sz="1800" i="1">
                                          <a:latin typeface="Cambria Math" panose="02040503050406030204" pitchFamily="18" charset="0"/>
                                        </a:rPr>
                                      </m:ctrlPr>
                                    </m:accPr>
                                    <m:e>
                                      <m:r>
                                        <a:rPr lang="en-US" sz="1800" i="1">
                                          <a:latin typeface="Cambria Math" panose="02040503050406030204" pitchFamily="18" charset="0"/>
                                        </a:rPr>
                                        <m:t>𝑏</m:t>
                                      </m:r>
                                    </m:e>
                                  </m:acc>
                                </m:e>
                                <m:sub>
                                  <m:r>
                                    <a:rPr lang="en-US" sz="1800" i="1">
                                      <a:latin typeface="Cambria Math" panose="02040503050406030204" pitchFamily="18" charset="0"/>
                                    </a:rPr>
                                    <m:t>𝑖</m:t>
                                  </m:r>
                                  <m:r>
                                    <a:rPr lang="en-US" sz="1800" b="0" i="1" smtClean="0">
                                      <a:latin typeface="Cambria Math" panose="02040503050406030204" pitchFamily="18" charset="0"/>
                                    </a:rPr>
                                    <m:t>𝑓</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b="1" i="1">
                                      <a:latin typeface="Cambria Math" panose="02040503050406030204" pitchFamily="18" charset="0"/>
                                    </a:rPr>
                                    <m:t>𝑾</m:t>
                                  </m:r>
                                </m:e>
                                <m:sub>
                                  <m:r>
                                    <a:rPr lang="en-US" sz="1800" i="1">
                                      <a:latin typeface="Cambria Math" panose="02040503050406030204" pitchFamily="18" charset="0"/>
                                    </a:rPr>
                                    <m:t>h</m:t>
                                  </m:r>
                                  <m:r>
                                    <a:rPr lang="en-US" sz="1800" b="0" i="1" smtClean="0">
                                      <a:latin typeface="Cambria Math" panose="02040503050406030204" pitchFamily="18" charset="0"/>
                                    </a:rPr>
                                    <m:t>𝑓</m:t>
                                  </m:r>
                                </m:sub>
                              </m:sSub>
                              <m:sSub>
                                <m:sSubPr>
                                  <m:ctrlPr>
                                    <a:rPr lang="en-US" sz="1800" i="1">
                                      <a:latin typeface="Cambria Math" panose="02040503050406030204" pitchFamily="18" charset="0"/>
                                    </a:rPr>
                                  </m:ctrlPr>
                                </m:sSubPr>
                                <m:e>
                                  <m:acc>
                                    <m:accPr>
                                      <m:chr m:val="⃗"/>
                                      <m:ctrlPr>
                                        <a:rPr lang="en-US" sz="1800" i="1">
                                          <a:latin typeface="Cambria Math" panose="02040503050406030204" pitchFamily="18" charset="0"/>
                                        </a:rPr>
                                      </m:ctrlPr>
                                    </m:accPr>
                                    <m:e>
                                      <m:r>
                                        <a:rPr lang="en-US" sz="1800" i="1">
                                          <a:latin typeface="Cambria Math" panose="02040503050406030204" pitchFamily="18" charset="0"/>
                                        </a:rPr>
                                        <m:t>h</m:t>
                                      </m:r>
                                    </m:e>
                                  </m:acc>
                                </m:e>
                                <m:sub>
                                  <m:d>
                                    <m:dPr>
                                      <m:ctrlPr>
                                        <a:rPr lang="en-US" sz="1800" i="1">
                                          <a:latin typeface="Cambria Math" panose="02040503050406030204" pitchFamily="18" charset="0"/>
                                        </a:rPr>
                                      </m:ctrlPr>
                                    </m:dPr>
                                    <m:e>
                                      <m:r>
                                        <a:rPr lang="en-US" sz="1800" i="1">
                                          <a:latin typeface="Cambria Math" panose="02040503050406030204" pitchFamily="18" charset="0"/>
                                        </a:rPr>
                                        <m:t>𝑡</m:t>
                                      </m:r>
                                      <m:r>
                                        <a:rPr lang="en-US" sz="1800" i="1">
                                          <a:latin typeface="Cambria Math" panose="02040503050406030204" pitchFamily="18" charset="0"/>
                                        </a:rPr>
                                        <m:t>−1</m:t>
                                      </m:r>
                                    </m:e>
                                  </m:d>
                                </m:sub>
                              </m:sSub>
                              <m:r>
                                <a:rPr lang="en-US" sz="1800" i="1">
                                  <a:latin typeface="Cambria Math" panose="02040503050406030204" pitchFamily="18" charset="0"/>
                                </a:rPr>
                                <m:t>+</m:t>
                              </m:r>
                              <m:sSub>
                                <m:sSubPr>
                                  <m:ctrlPr>
                                    <a:rPr lang="en-US" sz="1800" i="1">
                                      <a:latin typeface="Cambria Math" panose="02040503050406030204" pitchFamily="18" charset="0"/>
                                    </a:rPr>
                                  </m:ctrlPr>
                                </m:sSubPr>
                                <m:e>
                                  <m:acc>
                                    <m:accPr>
                                      <m:chr m:val="⃗"/>
                                      <m:ctrlPr>
                                        <a:rPr lang="en-US" sz="1800" i="1">
                                          <a:latin typeface="Cambria Math" panose="02040503050406030204" pitchFamily="18" charset="0"/>
                                        </a:rPr>
                                      </m:ctrlPr>
                                    </m:accPr>
                                    <m:e>
                                      <m:r>
                                        <a:rPr lang="en-US" sz="1800" i="1">
                                          <a:latin typeface="Cambria Math" panose="02040503050406030204" pitchFamily="18" charset="0"/>
                                        </a:rPr>
                                        <m:t>𝑏</m:t>
                                      </m:r>
                                    </m:e>
                                  </m:acc>
                                </m:e>
                                <m:sub>
                                  <m:r>
                                    <a:rPr lang="en-US" sz="1800" b="0" i="1" smtClean="0">
                                      <a:latin typeface="Cambria Math" panose="02040503050406030204" pitchFamily="18" charset="0"/>
                                    </a:rPr>
                                    <m:t>h𝑓</m:t>
                                  </m:r>
                                </m:sub>
                              </m:sSub>
                            </m:e>
                          </m:d>
                        </m:e>
                      </m:func>
                    </m:oMath>
                  </m:oMathPara>
                </a14:m>
                <a:endParaRPr lang="en-US" dirty="0" smtClean="0"/>
              </a:p>
              <a:p>
                <a:pPr marL="0" indent="0">
                  <a:buNone/>
                </a:pPr>
                <a:endParaRPr lang="en-US" sz="1800" dirty="0" smtClean="0"/>
              </a:p>
              <a:p>
                <a:pPr marL="0" indent="0">
                  <a:buNone/>
                </a:pPr>
                <a14:m>
                  <m:oMathPara xmlns:m="http://schemas.openxmlformats.org/officeDocument/2006/math">
                    <m:oMathParaPr>
                      <m:jc m:val="centerGroup"/>
                    </m:oMathParaPr>
                    <m:oMath xmlns:m="http://schemas.openxmlformats.org/officeDocument/2006/math">
                      <m:sSub>
                        <m:sSubPr>
                          <m:ctrlPr>
                            <a:rPr lang="en-US" sz="1800" i="1">
                              <a:latin typeface="Cambria Math" panose="02040503050406030204" pitchFamily="18" charset="0"/>
                            </a:rPr>
                          </m:ctrlPr>
                        </m:sSubPr>
                        <m:e>
                          <m:acc>
                            <m:accPr>
                              <m:chr m:val="⃗"/>
                              <m:ctrlPr>
                                <a:rPr lang="en-US" sz="1800" i="1">
                                  <a:latin typeface="Cambria Math" panose="02040503050406030204" pitchFamily="18" charset="0"/>
                                </a:rPr>
                              </m:ctrlPr>
                            </m:accPr>
                            <m:e>
                              <m:r>
                                <a:rPr lang="en-US" sz="1800" b="0" i="1" smtClean="0">
                                  <a:latin typeface="Cambria Math" panose="02040503050406030204" pitchFamily="18" charset="0"/>
                                </a:rPr>
                                <m:t>𝑔</m:t>
                              </m:r>
                            </m:e>
                          </m:acc>
                        </m:e>
                        <m:sub>
                          <m:r>
                            <a:rPr lang="en-US" sz="1800" i="1">
                              <a:latin typeface="Cambria Math" panose="02040503050406030204" pitchFamily="18" charset="0"/>
                            </a:rPr>
                            <m:t>𝑡</m:t>
                          </m:r>
                        </m:sub>
                      </m:sSub>
                      <m:r>
                        <a:rPr lang="en-US" sz="1800" i="1">
                          <a:latin typeface="Cambria Math" panose="02040503050406030204" pitchFamily="18" charset="0"/>
                        </a:rPr>
                        <m:t>=</m:t>
                      </m:r>
                      <m:func>
                        <m:funcPr>
                          <m:ctrlPr>
                            <a:rPr lang="en-US" sz="1800" i="1" smtClean="0">
                              <a:latin typeface="Cambria Math" panose="02040503050406030204" pitchFamily="18" charset="0"/>
                            </a:rPr>
                          </m:ctrlPr>
                        </m:funcPr>
                        <m:fName>
                          <m:r>
                            <m:rPr>
                              <m:sty m:val="p"/>
                            </m:rPr>
                            <a:rPr lang="en-US" sz="1800" i="0" smtClean="0">
                              <a:latin typeface="Cambria Math" panose="02040503050406030204" pitchFamily="18" charset="0"/>
                            </a:rPr>
                            <m:t>tanh</m:t>
                          </m:r>
                        </m:fName>
                        <m:e>
                          <m:d>
                            <m:dPr>
                              <m:ctrlPr>
                                <a:rPr lang="en-US" sz="1800" i="1">
                                  <a:latin typeface="Cambria Math" panose="02040503050406030204" pitchFamily="18" charset="0"/>
                                </a:rPr>
                              </m:ctrlPr>
                            </m:dPr>
                            <m:e>
                              <m:sSub>
                                <m:sSubPr>
                                  <m:ctrlPr>
                                    <a:rPr lang="en-US" sz="1800" i="1">
                                      <a:latin typeface="Cambria Math" panose="02040503050406030204" pitchFamily="18" charset="0"/>
                                    </a:rPr>
                                  </m:ctrlPr>
                                </m:sSubPr>
                                <m:e>
                                  <m:r>
                                    <a:rPr lang="en-US" sz="1800" b="1" i="1">
                                      <a:latin typeface="Cambria Math" panose="02040503050406030204" pitchFamily="18" charset="0"/>
                                    </a:rPr>
                                    <m:t>𝑾</m:t>
                                  </m:r>
                                </m:e>
                                <m:sub>
                                  <m:r>
                                    <a:rPr lang="en-US" sz="1800" i="1">
                                      <a:latin typeface="Cambria Math" panose="02040503050406030204" pitchFamily="18" charset="0"/>
                                    </a:rPr>
                                    <m:t>𝑖𝑔</m:t>
                                  </m:r>
                                </m:sub>
                              </m:sSub>
                              <m:sSub>
                                <m:sSubPr>
                                  <m:ctrlPr>
                                    <a:rPr lang="en-US" sz="1800" i="1">
                                      <a:latin typeface="Cambria Math" panose="02040503050406030204" pitchFamily="18" charset="0"/>
                                    </a:rPr>
                                  </m:ctrlPr>
                                </m:sSubPr>
                                <m:e>
                                  <m:acc>
                                    <m:accPr>
                                      <m:chr m:val="⃗"/>
                                      <m:ctrlPr>
                                        <a:rPr lang="en-US" sz="1800" i="1">
                                          <a:latin typeface="Cambria Math" panose="02040503050406030204" pitchFamily="18" charset="0"/>
                                        </a:rPr>
                                      </m:ctrlPr>
                                    </m:accPr>
                                    <m:e>
                                      <m:r>
                                        <a:rPr lang="en-US" sz="1800" i="1">
                                          <a:latin typeface="Cambria Math" panose="02040503050406030204" pitchFamily="18" charset="0"/>
                                        </a:rPr>
                                        <m:t>𝑥</m:t>
                                      </m:r>
                                    </m:e>
                                  </m:acc>
                                </m:e>
                                <m:sub>
                                  <m:r>
                                    <a:rPr lang="en-US" sz="1800" i="1">
                                      <a:latin typeface="Cambria Math" panose="02040503050406030204" pitchFamily="18" charset="0"/>
                                    </a:rPr>
                                    <m:t>𝑡</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acc>
                                    <m:accPr>
                                      <m:chr m:val="⃗"/>
                                      <m:ctrlPr>
                                        <a:rPr lang="en-US" sz="1800" i="1">
                                          <a:latin typeface="Cambria Math" panose="02040503050406030204" pitchFamily="18" charset="0"/>
                                        </a:rPr>
                                      </m:ctrlPr>
                                    </m:accPr>
                                    <m:e>
                                      <m:r>
                                        <a:rPr lang="en-US" sz="1800" i="1">
                                          <a:latin typeface="Cambria Math" panose="02040503050406030204" pitchFamily="18" charset="0"/>
                                        </a:rPr>
                                        <m:t>𝑏</m:t>
                                      </m:r>
                                    </m:e>
                                  </m:acc>
                                </m:e>
                                <m:sub>
                                  <m:r>
                                    <a:rPr lang="en-US" sz="1800" i="1">
                                      <a:latin typeface="Cambria Math" panose="02040503050406030204" pitchFamily="18" charset="0"/>
                                    </a:rPr>
                                    <m:t>𝑖𝑔</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b="1" i="1">
                                      <a:latin typeface="Cambria Math" panose="02040503050406030204" pitchFamily="18" charset="0"/>
                                    </a:rPr>
                                    <m:t>𝑾</m:t>
                                  </m:r>
                                </m:e>
                                <m:sub>
                                  <m:r>
                                    <a:rPr lang="en-US" sz="1800" i="1">
                                      <a:latin typeface="Cambria Math" panose="02040503050406030204" pitchFamily="18" charset="0"/>
                                    </a:rPr>
                                    <m:t>h𝑔</m:t>
                                  </m:r>
                                </m:sub>
                              </m:sSub>
                              <m:sSub>
                                <m:sSubPr>
                                  <m:ctrlPr>
                                    <a:rPr lang="en-US" sz="1800" i="1">
                                      <a:latin typeface="Cambria Math" panose="02040503050406030204" pitchFamily="18" charset="0"/>
                                    </a:rPr>
                                  </m:ctrlPr>
                                </m:sSubPr>
                                <m:e>
                                  <m:acc>
                                    <m:accPr>
                                      <m:chr m:val="⃗"/>
                                      <m:ctrlPr>
                                        <a:rPr lang="en-US" sz="1800" i="1">
                                          <a:latin typeface="Cambria Math" panose="02040503050406030204" pitchFamily="18" charset="0"/>
                                        </a:rPr>
                                      </m:ctrlPr>
                                    </m:accPr>
                                    <m:e>
                                      <m:r>
                                        <a:rPr lang="en-US" sz="1800" i="1">
                                          <a:latin typeface="Cambria Math" panose="02040503050406030204" pitchFamily="18" charset="0"/>
                                        </a:rPr>
                                        <m:t>h</m:t>
                                      </m:r>
                                    </m:e>
                                  </m:acc>
                                </m:e>
                                <m:sub>
                                  <m:d>
                                    <m:dPr>
                                      <m:ctrlPr>
                                        <a:rPr lang="en-US" sz="1800" i="1">
                                          <a:latin typeface="Cambria Math" panose="02040503050406030204" pitchFamily="18" charset="0"/>
                                        </a:rPr>
                                      </m:ctrlPr>
                                    </m:dPr>
                                    <m:e>
                                      <m:r>
                                        <a:rPr lang="en-US" sz="1800" i="1">
                                          <a:latin typeface="Cambria Math" panose="02040503050406030204" pitchFamily="18" charset="0"/>
                                        </a:rPr>
                                        <m:t>𝑡</m:t>
                                      </m:r>
                                      <m:r>
                                        <a:rPr lang="en-US" sz="1800" i="1">
                                          <a:latin typeface="Cambria Math" panose="02040503050406030204" pitchFamily="18" charset="0"/>
                                        </a:rPr>
                                        <m:t>−1</m:t>
                                      </m:r>
                                    </m:e>
                                  </m:d>
                                </m:sub>
                              </m:sSub>
                              <m:r>
                                <a:rPr lang="en-US" sz="1800" i="1">
                                  <a:latin typeface="Cambria Math" panose="02040503050406030204" pitchFamily="18" charset="0"/>
                                </a:rPr>
                                <m:t>+</m:t>
                              </m:r>
                              <m:sSub>
                                <m:sSubPr>
                                  <m:ctrlPr>
                                    <a:rPr lang="en-US" sz="1800" i="1">
                                      <a:latin typeface="Cambria Math" panose="02040503050406030204" pitchFamily="18" charset="0"/>
                                    </a:rPr>
                                  </m:ctrlPr>
                                </m:sSubPr>
                                <m:e>
                                  <m:acc>
                                    <m:accPr>
                                      <m:chr m:val="⃗"/>
                                      <m:ctrlPr>
                                        <a:rPr lang="en-US" sz="1800" i="1">
                                          <a:latin typeface="Cambria Math" panose="02040503050406030204" pitchFamily="18" charset="0"/>
                                        </a:rPr>
                                      </m:ctrlPr>
                                    </m:accPr>
                                    <m:e>
                                      <m:r>
                                        <a:rPr lang="en-US" sz="1800" i="1">
                                          <a:latin typeface="Cambria Math" panose="02040503050406030204" pitchFamily="18" charset="0"/>
                                        </a:rPr>
                                        <m:t>𝑏</m:t>
                                      </m:r>
                                    </m:e>
                                  </m:acc>
                                </m:e>
                                <m:sub>
                                  <m:r>
                                    <a:rPr lang="en-US" sz="1800" i="1">
                                      <a:latin typeface="Cambria Math" panose="02040503050406030204" pitchFamily="18" charset="0"/>
                                    </a:rPr>
                                    <m:t>h𝑔</m:t>
                                  </m:r>
                                </m:sub>
                              </m:sSub>
                            </m:e>
                          </m:d>
                        </m:e>
                      </m:func>
                    </m:oMath>
                  </m:oMathPara>
                </a14:m>
                <a:endParaRPr lang="en-US" sz="1800" dirty="0" smtClean="0"/>
              </a:p>
              <a:p>
                <a:pPr marL="0" indent="0">
                  <a:buNone/>
                </a:pPr>
                <a:endParaRPr lang="en-US" sz="1800" dirty="0"/>
              </a:p>
              <a:p>
                <a:pPr marL="0" indent="0">
                  <a:buNone/>
                </a:pPr>
                <a14:m>
                  <m:oMathPara xmlns:m="http://schemas.openxmlformats.org/officeDocument/2006/math">
                    <m:oMathParaPr>
                      <m:jc m:val="centerGroup"/>
                    </m:oMathParaPr>
                    <m:oMath xmlns:m="http://schemas.openxmlformats.org/officeDocument/2006/math">
                      <m:sSub>
                        <m:sSubPr>
                          <m:ctrlPr>
                            <a:rPr lang="en-US" sz="1800" i="1">
                              <a:latin typeface="Cambria Math" panose="02040503050406030204" pitchFamily="18" charset="0"/>
                            </a:rPr>
                          </m:ctrlPr>
                        </m:sSubPr>
                        <m:e>
                          <m:acc>
                            <m:accPr>
                              <m:chr m:val="⃗"/>
                              <m:ctrlPr>
                                <a:rPr lang="en-US" sz="1800" i="1">
                                  <a:latin typeface="Cambria Math" panose="02040503050406030204" pitchFamily="18" charset="0"/>
                                </a:rPr>
                              </m:ctrlPr>
                            </m:accPr>
                            <m:e>
                              <m:r>
                                <a:rPr lang="en-US" sz="1800" i="1">
                                  <a:latin typeface="Cambria Math" panose="02040503050406030204" pitchFamily="18" charset="0"/>
                                </a:rPr>
                                <m:t>𝑖</m:t>
                              </m:r>
                            </m:e>
                          </m:acc>
                        </m:e>
                        <m:sub>
                          <m:r>
                            <a:rPr lang="en-US" sz="1800" i="1">
                              <a:latin typeface="Cambria Math" panose="02040503050406030204" pitchFamily="18" charset="0"/>
                            </a:rPr>
                            <m:t>𝑡</m:t>
                          </m:r>
                        </m:sub>
                      </m:sSub>
                      <m:r>
                        <a:rPr lang="en-US" sz="1800" i="1">
                          <a:latin typeface="Cambria Math" panose="02040503050406030204" pitchFamily="18" charset="0"/>
                        </a:rPr>
                        <m:t>=</m:t>
                      </m:r>
                      <m:func>
                        <m:funcPr>
                          <m:ctrlPr>
                            <a:rPr lang="en-US" sz="1800" i="1">
                              <a:latin typeface="Cambria Math" panose="02040503050406030204" pitchFamily="18" charset="0"/>
                            </a:rPr>
                          </m:ctrlPr>
                        </m:funcPr>
                        <m:fName>
                          <m:r>
                            <m:rPr>
                              <m:sty m:val="p"/>
                            </m:rPr>
                            <a:rPr lang="el-GR" sz="1800" i="1">
                              <a:latin typeface="Cambria Math" panose="02040503050406030204" pitchFamily="18" charset="0"/>
                            </a:rPr>
                            <m:t>σ</m:t>
                          </m:r>
                        </m:fName>
                        <m:e>
                          <m:d>
                            <m:dPr>
                              <m:ctrlPr>
                                <a:rPr lang="en-US" sz="1800" i="1">
                                  <a:latin typeface="Cambria Math" panose="02040503050406030204" pitchFamily="18" charset="0"/>
                                </a:rPr>
                              </m:ctrlPr>
                            </m:dPr>
                            <m:e>
                              <m:sSub>
                                <m:sSubPr>
                                  <m:ctrlPr>
                                    <a:rPr lang="en-US" sz="1800" i="1">
                                      <a:latin typeface="Cambria Math" panose="02040503050406030204" pitchFamily="18" charset="0"/>
                                    </a:rPr>
                                  </m:ctrlPr>
                                </m:sSubPr>
                                <m:e>
                                  <m:r>
                                    <a:rPr lang="en-US" sz="1800" b="1" i="1">
                                      <a:latin typeface="Cambria Math" panose="02040503050406030204" pitchFamily="18" charset="0"/>
                                    </a:rPr>
                                    <m:t>𝑾</m:t>
                                  </m:r>
                                </m:e>
                                <m:sub>
                                  <m:r>
                                    <a:rPr lang="en-US" sz="1800" i="1">
                                      <a:latin typeface="Cambria Math" panose="02040503050406030204" pitchFamily="18" charset="0"/>
                                    </a:rPr>
                                    <m:t>𝑖𝑖</m:t>
                                  </m:r>
                                </m:sub>
                              </m:sSub>
                              <m:sSub>
                                <m:sSubPr>
                                  <m:ctrlPr>
                                    <a:rPr lang="en-US" sz="1800" i="1">
                                      <a:latin typeface="Cambria Math" panose="02040503050406030204" pitchFamily="18" charset="0"/>
                                    </a:rPr>
                                  </m:ctrlPr>
                                </m:sSubPr>
                                <m:e>
                                  <m:acc>
                                    <m:accPr>
                                      <m:chr m:val="⃗"/>
                                      <m:ctrlPr>
                                        <a:rPr lang="en-US" sz="1800" i="1">
                                          <a:latin typeface="Cambria Math" panose="02040503050406030204" pitchFamily="18" charset="0"/>
                                        </a:rPr>
                                      </m:ctrlPr>
                                    </m:accPr>
                                    <m:e>
                                      <m:r>
                                        <a:rPr lang="en-US" sz="1800" i="1">
                                          <a:latin typeface="Cambria Math" panose="02040503050406030204" pitchFamily="18" charset="0"/>
                                        </a:rPr>
                                        <m:t>𝑥</m:t>
                                      </m:r>
                                    </m:e>
                                  </m:acc>
                                </m:e>
                                <m:sub>
                                  <m:r>
                                    <a:rPr lang="en-US" sz="1800" i="1">
                                      <a:latin typeface="Cambria Math" panose="02040503050406030204" pitchFamily="18" charset="0"/>
                                    </a:rPr>
                                    <m:t>𝑡</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acc>
                                    <m:accPr>
                                      <m:chr m:val="⃗"/>
                                      <m:ctrlPr>
                                        <a:rPr lang="en-US" sz="1800" i="1">
                                          <a:latin typeface="Cambria Math" panose="02040503050406030204" pitchFamily="18" charset="0"/>
                                        </a:rPr>
                                      </m:ctrlPr>
                                    </m:accPr>
                                    <m:e>
                                      <m:r>
                                        <a:rPr lang="en-US" sz="1800" i="1">
                                          <a:latin typeface="Cambria Math" panose="02040503050406030204" pitchFamily="18" charset="0"/>
                                        </a:rPr>
                                        <m:t>𝑏</m:t>
                                      </m:r>
                                    </m:e>
                                  </m:acc>
                                </m:e>
                                <m:sub>
                                  <m:r>
                                    <a:rPr lang="en-US" sz="1800" i="1">
                                      <a:latin typeface="Cambria Math" panose="02040503050406030204" pitchFamily="18" charset="0"/>
                                    </a:rPr>
                                    <m:t>𝑖𝑖</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b="1" i="1">
                                      <a:latin typeface="Cambria Math" panose="02040503050406030204" pitchFamily="18" charset="0"/>
                                    </a:rPr>
                                    <m:t>𝑾</m:t>
                                  </m:r>
                                </m:e>
                                <m:sub>
                                  <m:r>
                                    <a:rPr lang="en-US" sz="1800" i="1">
                                      <a:latin typeface="Cambria Math" panose="02040503050406030204" pitchFamily="18" charset="0"/>
                                    </a:rPr>
                                    <m:t>h𝑖</m:t>
                                  </m:r>
                                </m:sub>
                              </m:sSub>
                              <m:sSub>
                                <m:sSubPr>
                                  <m:ctrlPr>
                                    <a:rPr lang="en-US" sz="1800" i="1">
                                      <a:latin typeface="Cambria Math" panose="02040503050406030204" pitchFamily="18" charset="0"/>
                                    </a:rPr>
                                  </m:ctrlPr>
                                </m:sSubPr>
                                <m:e>
                                  <m:acc>
                                    <m:accPr>
                                      <m:chr m:val="⃗"/>
                                      <m:ctrlPr>
                                        <a:rPr lang="en-US" sz="1800" i="1">
                                          <a:latin typeface="Cambria Math" panose="02040503050406030204" pitchFamily="18" charset="0"/>
                                        </a:rPr>
                                      </m:ctrlPr>
                                    </m:accPr>
                                    <m:e>
                                      <m:r>
                                        <a:rPr lang="en-US" sz="1800" i="1">
                                          <a:latin typeface="Cambria Math" panose="02040503050406030204" pitchFamily="18" charset="0"/>
                                        </a:rPr>
                                        <m:t>h</m:t>
                                      </m:r>
                                    </m:e>
                                  </m:acc>
                                </m:e>
                                <m:sub>
                                  <m:d>
                                    <m:dPr>
                                      <m:ctrlPr>
                                        <a:rPr lang="en-US" sz="1800" i="1">
                                          <a:latin typeface="Cambria Math" panose="02040503050406030204" pitchFamily="18" charset="0"/>
                                        </a:rPr>
                                      </m:ctrlPr>
                                    </m:dPr>
                                    <m:e>
                                      <m:r>
                                        <a:rPr lang="en-US" sz="1800" i="1">
                                          <a:latin typeface="Cambria Math" panose="02040503050406030204" pitchFamily="18" charset="0"/>
                                        </a:rPr>
                                        <m:t>𝑡</m:t>
                                      </m:r>
                                      <m:r>
                                        <a:rPr lang="en-US" sz="1800" i="1">
                                          <a:latin typeface="Cambria Math" panose="02040503050406030204" pitchFamily="18" charset="0"/>
                                        </a:rPr>
                                        <m:t>−1</m:t>
                                      </m:r>
                                    </m:e>
                                  </m:d>
                                </m:sub>
                              </m:sSub>
                              <m:r>
                                <a:rPr lang="en-US" sz="1800" i="1">
                                  <a:latin typeface="Cambria Math" panose="02040503050406030204" pitchFamily="18" charset="0"/>
                                </a:rPr>
                                <m:t>+</m:t>
                              </m:r>
                              <m:sSub>
                                <m:sSubPr>
                                  <m:ctrlPr>
                                    <a:rPr lang="en-US" sz="1800" i="1">
                                      <a:latin typeface="Cambria Math" panose="02040503050406030204" pitchFamily="18" charset="0"/>
                                    </a:rPr>
                                  </m:ctrlPr>
                                </m:sSubPr>
                                <m:e>
                                  <m:acc>
                                    <m:accPr>
                                      <m:chr m:val="⃗"/>
                                      <m:ctrlPr>
                                        <a:rPr lang="en-US" sz="1800" i="1">
                                          <a:latin typeface="Cambria Math" panose="02040503050406030204" pitchFamily="18" charset="0"/>
                                        </a:rPr>
                                      </m:ctrlPr>
                                    </m:accPr>
                                    <m:e>
                                      <m:r>
                                        <a:rPr lang="en-US" sz="1800" i="1">
                                          <a:latin typeface="Cambria Math" panose="02040503050406030204" pitchFamily="18" charset="0"/>
                                        </a:rPr>
                                        <m:t>𝑏</m:t>
                                      </m:r>
                                    </m:e>
                                  </m:acc>
                                </m:e>
                                <m:sub>
                                  <m:r>
                                    <a:rPr lang="en-US" sz="1800" i="1">
                                      <a:latin typeface="Cambria Math" panose="02040503050406030204" pitchFamily="18" charset="0"/>
                                    </a:rPr>
                                    <m:t>h𝑖</m:t>
                                  </m:r>
                                </m:sub>
                              </m:sSub>
                            </m:e>
                          </m:d>
                        </m:e>
                      </m:func>
                    </m:oMath>
                  </m:oMathPara>
                </a14:m>
                <a:endParaRPr lang="en-US" sz="1800" dirty="0" smtClean="0"/>
              </a:p>
              <a:p>
                <a:pPr marL="0" indent="0">
                  <a:buNone/>
                </a:pPr>
                <a:endParaRPr lang="en-US" sz="1800" dirty="0" smtClean="0"/>
              </a:p>
              <a:p>
                <a:pPr marL="0" indent="0">
                  <a:buNone/>
                </a:pPr>
                <a:endParaRPr lang="en-US" sz="1800" dirty="0"/>
              </a:p>
              <a:p>
                <a:pPr marL="0" indent="0">
                  <a:buNone/>
                </a:pPr>
                <a14:m>
                  <m:oMathPara xmlns:m="http://schemas.openxmlformats.org/officeDocument/2006/math">
                    <m:oMathParaPr>
                      <m:jc m:val="centerGroup"/>
                    </m:oMathParaPr>
                    <m:oMath xmlns:m="http://schemas.openxmlformats.org/officeDocument/2006/math">
                      <m:sSub>
                        <m:sSubPr>
                          <m:ctrlPr>
                            <a:rPr lang="en-US" sz="1800" i="1" smtClean="0">
                              <a:latin typeface="Cambria Math" panose="02040503050406030204" pitchFamily="18" charset="0"/>
                            </a:rPr>
                          </m:ctrlPr>
                        </m:sSubPr>
                        <m:e>
                          <m:acc>
                            <m:accPr>
                              <m:chr m:val="⃗"/>
                              <m:ctrlPr>
                                <a:rPr lang="en-US" sz="1800" i="1" smtClean="0">
                                  <a:latin typeface="Cambria Math" panose="02040503050406030204" pitchFamily="18" charset="0"/>
                                </a:rPr>
                              </m:ctrlPr>
                            </m:accPr>
                            <m:e>
                              <m:r>
                                <a:rPr lang="en-US" sz="1800" b="0" i="1" smtClean="0">
                                  <a:latin typeface="Cambria Math" panose="02040503050406030204" pitchFamily="18" charset="0"/>
                                </a:rPr>
                                <m:t>𝐶</m:t>
                              </m:r>
                            </m:e>
                          </m:acc>
                        </m:e>
                        <m:sub>
                          <m:r>
                            <a:rPr lang="en-US" sz="1800" b="0" i="1" smtClean="0">
                              <a:latin typeface="Cambria Math" panose="02040503050406030204" pitchFamily="18" charset="0"/>
                            </a:rPr>
                            <m:t>𝑡</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𝑓</m:t>
                              </m:r>
                            </m:e>
                          </m:acc>
                        </m:e>
                        <m:sub>
                          <m:r>
                            <a:rPr lang="en-US" sz="1800" b="0" i="1" smtClean="0">
                              <a:latin typeface="Cambria Math" panose="02040503050406030204" pitchFamily="18" charset="0"/>
                            </a:rPr>
                            <m:t>𝑡</m:t>
                          </m:r>
                        </m:sub>
                      </m:sSub>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 </m:t>
                          </m:r>
                          <m:acc>
                            <m:accPr>
                              <m:chr m:val="⃗"/>
                              <m:ctrlPr>
                                <a:rPr lang="en-US" sz="1800" b="0" i="1" smtClean="0">
                                  <a:latin typeface="Cambria Math" panose="02040503050406030204" pitchFamily="18" charset="0"/>
                                </a:rPr>
                              </m:ctrlPr>
                            </m:accPr>
                            <m:e>
                              <m:r>
                                <a:rPr lang="en-US" sz="1800" b="0" i="1" smtClean="0">
                                  <a:latin typeface="Cambria Math" panose="02040503050406030204" pitchFamily="18" charset="0"/>
                                </a:rPr>
                                <m:t>𝐶</m:t>
                              </m:r>
                            </m:e>
                          </m:acc>
                        </m:e>
                        <m:sub>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𝑡</m:t>
                              </m:r>
                              <m:r>
                                <a:rPr lang="en-US" sz="1800" b="0" i="1" smtClean="0">
                                  <a:latin typeface="Cambria Math" panose="02040503050406030204" pitchFamily="18" charset="0"/>
                                </a:rPr>
                                <m:t>−1</m:t>
                              </m:r>
                            </m:e>
                          </m:d>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acc>
                            <m:accPr>
                              <m:chr m:val="⃗"/>
                              <m:ctrlPr>
                                <a:rPr lang="en-US" sz="1800" i="1">
                                  <a:latin typeface="Cambria Math" panose="02040503050406030204" pitchFamily="18" charset="0"/>
                                </a:rPr>
                              </m:ctrlPr>
                            </m:accPr>
                            <m:e>
                              <m:r>
                                <a:rPr lang="en-US" sz="1800" i="1">
                                  <a:latin typeface="Cambria Math" panose="02040503050406030204" pitchFamily="18" charset="0"/>
                                </a:rPr>
                                <m:t>𝑖</m:t>
                              </m:r>
                            </m:e>
                          </m:acc>
                        </m:e>
                        <m:sub>
                          <m:r>
                            <a:rPr lang="en-US" sz="1800" i="1">
                              <a:latin typeface="Cambria Math" panose="02040503050406030204" pitchFamily="18" charset="0"/>
                            </a:rPr>
                            <m:t>𝑡</m:t>
                          </m:r>
                        </m:sub>
                      </m:sSub>
                      <m:r>
                        <a:rPr lang="en-US" sz="1800" b="0" i="1" smtClean="0">
                          <a:latin typeface="Cambria Math" panose="02040503050406030204" pitchFamily="18" charset="0"/>
                        </a:rPr>
                        <m:t> </m:t>
                      </m:r>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b="0" i="1" smtClean="0">
                              <a:latin typeface="Cambria Math" panose="02040503050406030204" pitchFamily="18" charset="0"/>
                            </a:rPr>
                            <m:t> </m:t>
                          </m:r>
                          <m:acc>
                            <m:accPr>
                              <m:chr m:val="⃗"/>
                              <m:ctrlPr>
                                <a:rPr lang="en-US" sz="1800" i="1">
                                  <a:latin typeface="Cambria Math" panose="02040503050406030204" pitchFamily="18" charset="0"/>
                                </a:rPr>
                              </m:ctrlPr>
                            </m:accPr>
                            <m:e>
                              <m:r>
                                <a:rPr lang="en-US" sz="1800" i="1">
                                  <a:latin typeface="Cambria Math" panose="02040503050406030204" pitchFamily="18" charset="0"/>
                                </a:rPr>
                                <m:t>𝑔</m:t>
                              </m:r>
                            </m:e>
                          </m:acc>
                        </m:e>
                        <m:sub>
                          <m:r>
                            <a:rPr lang="en-US" sz="1800" i="1">
                              <a:latin typeface="Cambria Math" panose="02040503050406030204" pitchFamily="18" charset="0"/>
                            </a:rPr>
                            <m:t>𝑡</m:t>
                          </m:r>
                        </m:sub>
                      </m:sSub>
                    </m:oMath>
                  </m:oMathPara>
                </a14:m>
                <a:endParaRPr lang="en-US" sz="1800" dirty="0" smtClean="0"/>
              </a:p>
              <a:p>
                <a:pPr marL="0" indent="0">
                  <a:buNone/>
                </a:pPr>
                <a:endParaRPr lang="en-US" sz="1800" dirty="0" smtClean="0"/>
              </a:p>
              <a:p>
                <a:pPr marL="0" indent="0">
                  <a:buNone/>
                </a:pPr>
                <a:endParaRPr lang="en-US" sz="1800" dirty="0"/>
              </a:p>
              <a:p>
                <a:pPr marL="0" indent="0">
                  <a:buNone/>
                </a:pPr>
                <a14:m>
                  <m:oMathPara xmlns:m="http://schemas.openxmlformats.org/officeDocument/2006/math">
                    <m:oMathParaPr>
                      <m:jc m:val="centerGroup"/>
                    </m:oMathParaPr>
                    <m:oMath xmlns:m="http://schemas.openxmlformats.org/officeDocument/2006/math">
                      <m:sSub>
                        <m:sSubPr>
                          <m:ctrlPr>
                            <a:rPr lang="en-US" sz="1800" i="1">
                              <a:latin typeface="Cambria Math" panose="02040503050406030204" pitchFamily="18" charset="0"/>
                            </a:rPr>
                          </m:ctrlPr>
                        </m:sSubPr>
                        <m:e>
                          <m:acc>
                            <m:accPr>
                              <m:chr m:val="⃗"/>
                              <m:ctrlPr>
                                <a:rPr lang="en-US" sz="1800" i="1">
                                  <a:latin typeface="Cambria Math" panose="02040503050406030204" pitchFamily="18" charset="0"/>
                                </a:rPr>
                              </m:ctrlPr>
                            </m:accPr>
                            <m:e>
                              <m:r>
                                <a:rPr lang="en-US" sz="1800" i="1">
                                  <a:latin typeface="Cambria Math" panose="02040503050406030204" pitchFamily="18" charset="0"/>
                                </a:rPr>
                                <m:t>𝑜</m:t>
                              </m:r>
                            </m:e>
                          </m:acc>
                        </m:e>
                        <m:sub>
                          <m:r>
                            <a:rPr lang="en-US" sz="1800" i="1">
                              <a:latin typeface="Cambria Math" panose="02040503050406030204" pitchFamily="18" charset="0"/>
                            </a:rPr>
                            <m:t>𝑡</m:t>
                          </m:r>
                        </m:sub>
                      </m:sSub>
                      <m:r>
                        <a:rPr lang="en-US" sz="1800" i="1">
                          <a:latin typeface="Cambria Math" panose="02040503050406030204" pitchFamily="18" charset="0"/>
                        </a:rPr>
                        <m:t>=</m:t>
                      </m:r>
                      <m:func>
                        <m:funcPr>
                          <m:ctrlPr>
                            <a:rPr lang="en-US" sz="1800" i="1">
                              <a:latin typeface="Cambria Math" panose="02040503050406030204" pitchFamily="18" charset="0"/>
                            </a:rPr>
                          </m:ctrlPr>
                        </m:funcPr>
                        <m:fName>
                          <m:r>
                            <m:rPr>
                              <m:sty m:val="p"/>
                            </m:rPr>
                            <a:rPr lang="el-GR" sz="1800" i="1">
                              <a:latin typeface="Cambria Math" panose="02040503050406030204" pitchFamily="18" charset="0"/>
                            </a:rPr>
                            <m:t>σ</m:t>
                          </m:r>
                        </m:fName>
                        <m:e>
                          <m:d>
                            <m:dPr>
                              <m:ctrlPr>
                                <a:rPr lang="en-US" sz="1800" i="1">
                                  <a:latin typeface="Cambria Math" panose="02040503050406030204" pitchFamily="18" charset="0"/>
                                </a:rPr>
                              </m:ctrlPr>
                            </m:dPr>
                            <m:e>
                              <m:sSub>
                                <m:sSubPr>
                                  <m:ctrlPr>
                                    <a:rPr lang="en-US" sz="1800" i="1">
                                      <a:latin typeface="Cambria Math" panose="02040503050406030204" pitchFamily="18" charset="0"/>
                                    </a:rPr>
                                  </m:ctrlPr>
                                </m:sSubPr>
                                <m:e>
                                  <m:r>
                                    <a:rPr lang="en-US" sz="1800" b="1" i="1">
                                      <a:latin typeface="Cambria Math" panose="02040503050406030204" pitchFamily="18" charset="0"/>
                                    </a:rPr>
                                    <m:t>𝑾</m:t>
                                  </m:r>
                                </m:e>
                                <m:sub>
                                  <m:r>
                                    <a:rPr lang="en-US" sz="1800" i="1">
                                      <a:latin typeface="Cambria Math" panose="02040503050406030204" pitchFamily="18" charset="0"/>
                                    </a:rPr>
                                    <m:t>𝑖𝑜</m:t>
                                  </m:r>
                                </m:sub>
                              </m:sSub>
                              <m:sSub>
                                <m:sSubPr>
                                  <m:ctrlPr>
                                    <a:rPr lang="en-US" sz="1800" i="1">
                                      <a:latin typeface="Cambria Math" panose="02040503050406030204" pitchFamily="18" charset="0"/>
                                    </a:rPr>
                                  </m:ctrlPr>
                                </m:sSubPr>
                                <m:e>
                                  <m:acc>
                                    <m:accPr>
                                      <m:chr m:val="⃗"/>
                                      <m:ctrlPr>
                                        <a:rPr lang="en-US" sz="1800" i="1">
                                          <a:latin typeface="Cambria Math" panose="02040503050406030204" pitchFamily="18" charset="0"/>
                                        </a:rPr>
                                      </m:ctrlPr>
                                    </m:accPr>
                                    <m:e>
                                      <m:r>
                                        <a:rPr lang="en-US" sz="1800" i="1">
                                          <a:latin typeface="Cambria Math" panose="02040503050406030204" pitchFamily="18" charset="0"/>
                                        </a:rPr>
                                        <m:t>𝑥</m:t>
                                      </m:r>
                                    </m:e>
                                  </m:acc>
                                </m:e>
                                <m:sub>
                                  <m:r>
                                    <a:rPr lang="en-US" sz="1800" i="1">
                                      <a:latin typeface="Cambria Math" panose="02040503050406030204" pitchFamily="18" charset="0"/>
                                    </a:rPr>
                                    <m:t>𝑡</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acc>
                                    <m:accPr>
                                      <m:chr m:val="⃗"/>
                                      <m:ctrlPr>
                                        <a:rPr lang="en-US" sz="1800" i="1">
                                          <a:latin typeface="Cambria Math" panose="02040503050406030204" pitchFamily="18" charset="0"/>
                                        </a:rPr>
                                      </m:ctrlPr>
                                    </m:accPr>
                                    <m:e>
                                      <m:r>
                                        <a:rPr lang="en-US" sz="1800" i="1">
                                          <a:latin typeface="Cambria Math" panose="02040503050406030204" pitchFamily="18" charset="0"/>
                                        </a:rPr>
                                        <m:t>𝑏</m:t>
                                      </m:r>
                                    </m:e>
                                  </m:acc>
                                </m:e>
                                <m:sub>
                                  <m:r>
                                    <a:rPr lang="en-US" sz="1800" i="1">
                                      <a:latin typeface="Cambria Math" panose="02040503050406030204" pitchFamily="18" charset="0"/>
                                    </a:rPr>
                                    <m:t>𝑖𝑜</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b="1" i="1">
                                      <a:latin typeface="Cambria Math" panose="02040503050406030204" pitchFamily="18" charset="0"/>
                                    </a:rPr>
                                    <m:t>𝑾</m:t>
                                  </m:r>
                                </m:e>
                                <m:sub>
                                  <m:r>
                                    <a:rPr lang="en-US" sz="1800" i="1">
                                      <a:latin typeface="Cambria Math" panose="02040503050406030204" pitchFamily="18" charset="0"/>
                                    </a:rPr>
                                    <m:t>h𝑜</m:t>
                                  </m:r>
                                </m:sub>
                              </m:sSub>
                              <m:sSub>
                                <m:sSubPr>
                                  <m:ctrlPr>
                                    <a:rPr lang="en-US" sz="1800" i="1">
                                      <a:latin typeface="Cambria Math" panose="02040503050406030204" pitchFamily="18" charset="0"/>
                                    </a:rPr>
                                  </m:ctrlPr>
                                </m:sSubPr>
                                <m:e>
                                  <m:acc>
                                    <m:accPr>
                                      <m:chr m:val="⃗"/>
                                      <m:ctrlPr>
                                        <a:rPr lang="en-US" sz="1800" i="1">
                                          <a:latin typeface="Cambria Math" panose="02040503050406030204" pitchFamily="18" charset="0"/>
                                        </a:rPr>
                                      </m:ctrlPr>
                                    </m:accPr>
                                    <m:e>
                                      <m:r>
                                        <a:rPr lang="en-US" sz="1800" i="1">
                                          <a:latin typeface="Cambria Math" panose="02040503050406030204" pitchFamily="18" charset="0"/>
                                        </a:rPr>
                                        <m:t>h</m:t>
                                      </m:r>
                                    </m:e>
                                  </m:acc>
                                </m:e>
                                <m:sub>
                                  <m:d>
                                    <m:dPr>
                                      <m:ctrlPr>
                                        <a:rPr lang="en-US" sz="1800" i="1">
                                          <a:latin typeface="Cambria Math" panose="02040503050406030204" pitchFamily="18" charset="0"/>
                                        </a:rPr>
                                      </m:ctrlPr>
                                    </m:dPr>
                                    <m:e>
                                      <m:r>
                                        <a:rPr lang="en-US" sz="1800" i="1">
                                          <a:latin typeface="Cambria Math" panose="02040503050406030204" pitchFamily="18" charset="0"/>
                                        </a:rPr>
                                        <m:t>𝑡</m:t>
                                      </m:r>
                                      <m:r>
                                        <a:rPr lang="en-US" sz="1800" i="1">
                                          <a:latin typeface="Cambria Math" panose="02040503050406030204" pitchFamily="18" charset="0"/>
                                        </a:rPr>
                                        <m:t>−1</m:t>
                                      </m:r>
                                    </m:e>
                                  </m:d>
                                </m:sub>
                              </m:sSub>
                              <m:r>
                                <a:rPr lang="en-US" sz="1800" i="1">
                                  <a:latin typeface="Cambria Math" panose="02040503050406030204" pitchFamily="18" charset="0"/>
                                </a:rPr>
                                <m:t>+</m:t>
                              </m:r>
                              <m:sSub>
                                <m:sSubPr>
                                  <m:ctrlPr>
                                    <a:rPr lang="en-US" sz="1800" i="1">
                                      <a:latin typeface="Cambria Math" panose="02040503050406030204" pitchFamily="18" charset="0"/>
                                    </a:rPr>
                                  </m:ctrlPr>
                                </m:sSubPr>
                                <m:e>
                                  <m:acc>
                                    <m:accPr>
                                      <m:chr m:val="⃗"/>
                                      <m:ctrlPr>
                                        <a:rPr lang="en-US" sz="1800" i="1">
                                          <a:latin typeface="Cambria Math" panose="02040503050406030204" pitchFamily="18" charset="0"/>
                                        </a:rPr>
                                      </m:ctrlPr>
                                    </m:accPr>
                                    <m:e>
                                      <m:r>
                                        <a:rPr lang="en-US" sz="1800" i="1">
                                          <a:latin typeface="Cambria Math" panose="02040503050406030204" pitchFamily="18" charset="0"/>
                                        </a:rPr>
                                        <m:t>𝑏</m:t>
                                      </m:r>
                                    </m:e>
                                  </m:acc>
                                </m:e>
                                <m:sub>
                                  <m:r>
                                    <a:rPr lang="en-US" sz="1800" i="1">
                                      <a:latin typeface="Cambria Math" panose="02040503050406030204" pitchFamily="18" charset="0"/>
                                    </a:rPr>
                                    <m:t>h𝑜</m:t>
                                  </m:r>
                                </m:sub>
                              </m:sSub>
                            </m:e>
                          </m:d>
                        </m:e>
                      </m:func>
                    </m:oMath>
                  </m:oMathPara>
                </a14:m>
                <a:endParaRPr lang="en-US" sz="1800" dirty="0"/>
              </a:p>
              <a:p>
                <a:pPr marL="0" indent="0">
                  <a:buNone/>
                </a:pPr>
                <a:endParaRPr lang="en-US" sz="1800" dirty="0" smtClean="0"/>
              </a:p>
              <a:p>
                <a:pPr marL="0" indent="0">
                  <a:buNone/>
                </a:pPr>
                <a14:m>
                  <m:oMathPara xmlns:m="http://schemas.openxmlformats.org/officeDocument/2006/math">
                    <m:oMathParaPr>
                      <m:jc m:val="centerGroup"/>
                    </m:oMathParaPr>
                    <m:oMath xmlns:m="http://schemas.openxmlformats.org/officeDocument/2006/math">
                      <m:sSub>
                        <m:sSubPr>
                          <m:ctrlPr>
                            <a:rPr lang="en-US" sz="1800" i="1" smtClean="0">
                              <a:latin typeface="Cambria Math" panose="02040503050406030204" pitchFamily="18" charset="0"/>
                            </a:rPr>
                          </m:ctrlPr>
                        </m:sSubPr>
                        <m:e>
                          <m:acc>
                            <m:accPr>
                              <m:chr m:val="⃗"/>
                              <m:ctrlPr>
                                <a:rPr lang="en-US" sz="1800" i="1" smtClean="0">
                                  <a:latin typeface="Cambria Math" panose="02040503050406030204" pitchFamily="18" charset="0"/>
                                </a:rPr>
                              </m:ctrlPr>
                            </m:accPr>
                            <m:e>
                              <m:r>
                                <a:rPr lang="en-US" sz="1800" b="0" i="1" smtClean="0">
                                  <a:latin typeface="Cambria Math" panose="02040503050406030204" pitchFamily="18" charset="0"/>
                                </a:rPr>
                                <m:t>h</m:t>
                              </m:r>
                            </m:e>
                          </m:acc>
                        </m:e>
                        <m:sub>
                          <m:r>
                            <a:rPr lang="en-US" sz="1800" b="0" i="1" smtClean="0">
                              <a:latin typeface="Cambria Math" panose="02040503050406030204" pitchFamily="18" charset="0"/>
                            </a:rPr>
                            <m:t>𝑡</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acc>
                            <m:accPr>
                              <m:chr m:val="⃗"/>
                              <m:ctrlPr>
                                <a:rPr lang="en-US" sz="1800" i="1">
                                  <a:latin typeface="Cambria Math" panose="02040503050406030204" pitchFamily="18" charset="0"/>
                                </a:rPr>
                              </m:ctrlPr>
                            </m:accPr>
                            <m:e>
                              <m:r>
                                <a:rPr lang="en-US" sz="1800" i="1">
                                  <a:latin typeface="Cambria Math" panose="02040503050406030204" pitchFamily="18" charset="0"/>
                                </a:rPr>
                                <m:t>𝑜</m:t>
                              </m:r>
                            </m:e>
                          </m:acc>
                        </m:e>
                        <m:sub>
                          <m:r>
                            <a:rPr lang="en-US" sz="1800" i="1">
                              <a:latin typeface="Cambria Math" panose="02040503050406030204" pitchFamily="18" charset="0"/>
                            </a:rPr>
                            <m:t>𝑡</m:t>
                          </m:r>
                        </m:sub>
                      </m:sSub>
                      <m:r>
                        <a:rPr lang="en-US" sz="1800" b="0" i="1" smtClean="0">
                          <a:latin typeface="Cambria Math" panose="02040503050406030204" pitchFamily="18" charset="0"/>
                        </a:rPr>
                        <m:t> </m:t>
                      </m:r>
                      <m:r>
                        <a:rPr lang="en-US" sz="1800" i="1">
                          <a:latin typeface="Cambria Math" panose="02040503050406030204" pitchFamily="18" charset="0"/>
                        </a:rPr>
                        <m:t>⨀</m:t>
                      </m:r>
                      <m:func>
                        <m:funcPr>
                          <m:ctrlPr>
                            <a:rPr lang="en-US" sz="1800" i="1" smtClean="0">
                              <a:latin typeface="Cambria Math" panose="02040503050406030204" pitchFamily="18" charset="0"/>
                            </a:rPr>
                          </m:ctrlPr>
                        </m:funcPr>
                        <m:fName>
                          <m:r>
                            <a:rPr lang="en-US" sz="1800" b="0" i="1" smtClean="0">
                              <a:latin typeface="Cambria Math" panose="02040503050406030204" pitchFamily="18" charset="0"/>
                            </a:rPr>
                            <m:t> </m:t>
                          </m:r>
                          <m:r>
                            <m:rPr>
                              <m:sty m:val="p"/>
                            </m:rPr>
                            <a:rPr lang="en-US" sz="1800" i="0" smtClean="0">
                              <a:latin typeface="Cambria Math" panose="02040503050406030204" pitchFamily="18" charset="0"/>
                            </a:rPr>
                            <m:t>tanh</m:t>
                          </m:r>
                        </m:fName>
                        <m:e>
                          <m:d>
                            <m:dPr>
                              <m:ctrlPr>
                                <a:rPr lang="en-US" sz="1800" i="1" smtClean="0">
                                  <a:latin typeface="Cambria Math" panose="02040503050406030204" pitchFamily="18" charset="0"/>
                                </a:rPr>
                              </m:ctrlPr>
                            </m:dPr>
                            <m:e>
                              <m:sSub>
                                <m:sSubPr>
                                  <m:ctrlPr>
                                    <a:rPr lang="en-US" sz="1800" i="1">
                                      <a:latin typeface="Cambria Math" panose="02040503050406030204" pitchFamily="18" charset="0"/>
                                    </a:rPr>
                                  </m:ctrlPr>
                                </m:sSubPr>
                                <m:e>
                                  <m:acc>
                                    <m:accPr>
                                      <m:chr m:val="⃗"/>
                                      <m:ctrlPr>
                                        <a:rPr lang="en-US" sz="1800" i="1">
                                          <a:latin typeface="Cambria Math" panose="02040503050406030204" pitchFamily="18" charset="0"/>
                                        </a:rPr>
                                      </m:ctrlPr>
                                    </m:accPr>
                                    <m:e>
                                      <m:r>
                                        <a:rPr lang="en-US" sz="1800" i="1">
                                          <a:latin typeface="Cambria Math" panose="02040503050406030204" pitchFamily="18" charset="0"/>
                                        </a:rPr>
                                        <m:t>𝐶</m:t>
                                      </m:r>
                                    </m:e>
                                  </m:acc>
                                </m:e>
                                <m:sub>
                                  <m:r>
                                    <a:rPr lang="en-US" sz="1800" i="1">
                                      <a:latin typeface="Cambria Math" panose="02040503050406030204" pitchFamily="18" charset="0"/>
                                    </a:rPr>
                                    <m:t>𝑡</m:t>
                                  </m:r>
                                </m:sub>
                              </m:sSub>
                            </m:e>
                          </m:d>
                        </m:e>
                      </m:func>
                    </m:oMath>
                  </m:oMathPara>
                </a14:m>
                <a:endParaRPr lang="en-US" sz="1800" dirty="0"/>
              </a:p>
              <a:p>
                <a:pPr marL="0" indent="0">
                  <a:buNone/>
                </a:pPr>
                <a:endParaRPr lang="en-US" dirty="0"/>
              </a:p>
            </p:txBody>
          </p:sp>
        </mc:Choice>
        <mc:Fallback xmlns="">
          <p:sp>
            <p:nvSpPr>
              <p:cNvPr id="7" name="Content Placeholder 6"/>
              <p:cNvSpPr>
                <a:spLocks noGrp="1" noRot="1" noChangeAspect="1" noMove="1" noResize="1" noEditPoints="1" noAdjustHandles="1" noChangeArrowheads="1" noChangeShapeType="1" noTextEdit="1"/>
              </p:cNvSpPr>
              <p:nvPr>
                <p:ph sz="half" idx="2"/>
              </p:nvPr>
            </p:nvSpPr>
            <p:spPr>
              <a:xfrm>
                <a:off x="6172200" y="1395712"/>
                <a:ext cx="5181600" cy="4960639"/>
              </a:xfrm>
              <a:blipFill rotWithShape="0">
                <a:blip r:embed="rId2"/>
                <a:stretch>
                  <a:fillRect/>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09880581-6DCB-43E5-A93F-502212690ACB}" type="slidenum">
              <a:rPr lang="en-US" smtClean="0"/>
              <a:pPr/>
              <a:t>43</a:t>
            </a:fld>
            <a:endParaRPr lang="en-US" dirty="0"/>
          </a:p>
        </p:txBody>
      </p:sp>
      <p:sp>
        <p:nvSpPr>
          <p:cNvPr id="8" name="TextBox 7"/>
          <p:cNvSpPr txBox="1"/>
          <p:nvPr/>
        </p:nvSpPr>
        <p:spPr>
          <a:xfrm>
            <a:off x="1223889" y="1568541"/>
            <a:ext cx="4775976" cy="646074"/>
          </a:xfrm>
          <a:prstGeom prst="rect">
            <a:avLst/>
          </a:prstGeom>
          <a:noFill/>
          <a:ln>
            <a:solidFill>
              <a:schemeClr val="tx1"/>
            </a:solidFill>
          </a:ln>
        </p:spPr>
        <p:txBody>
          <a:bodyPr wrap="square" rtlCol="0">
            <a:spAutoFit/>
          </a:bodyPr>
          <a:lstStyle/>
          <a:p>
            <a:r>
              <a:rPr lang="en-US" dirty="0" smtClean="0"/>
              <a:t>Forget gate determines how much to </a:t>
            </a:r>
            <a:r>
              <a:rPr lang="en-US" i="1" dirty="0" smtClean="0"/>
              <a:t>forget</a:t>
            </a:r>
            <a:r>
              <a:rPr lang="en-US" dirty="0" smtClean="0"/>
              <a:t> from the prior cell state</a:t>
            </a:r>
            <a:endParaRPr lang="en-US" dirty="0"/>
          </a:p>
        </p:txBody>
      </p:sp>
      <p:sp>
        <p:nvSpPr>
          <p:cNvPr id="9" name="TextBox 8"/>
          <p:cNvSpPr txBox="1"/>
          <p:nvPr/>
        </p:nvSpPr>
        <p:spPr>
          <a:xfrm>
            <a:off x="1223885" y="2904463"/>
            <a:ext cx="4775981" cy="646074"/>
          </a:xfrm>
          <a:prstGeom prst="rect">
            <a:avLst/>
          </a:prstGeom>
          <a:noFill/>
          <a:ln>
            <a:solidFill>
              <a:schemeClr val="tx1"/>
            </a:solidFill>
          </a:ln>
        </p:spPr>
        <p:txBody>
          <a:bodyPr wrap="square" rtlCol="0">
            <a:spAutoFit/>
          </a:bodyPr>
          <a:lstStyle/>
          <a:p>
            <a:r>
              <a:rPr lang="en-US" dirty="0" smtClean="0"/>
              <a:t>Input gate determines how much of the candidate values to </a:t>
            </a:r>
            <a:r>
              <a:rPr lang="en-US" i="1" dirty="0" smtClean="0"/>
              <a:t>input</a:t>
            </a:r>
            <a:r>
              <a:rPr lang="en-US" dirty="0" smtClean="0"/>
              <a:t> to the new cell state</a:t>
            </a:r>
            <a:endParaRPr lang="en-US" dirty="0"/>
          </a:p>
        </p:txBody>
      </p:sp>
      <p:sp>
        <p:nvSpPr>
          <p:cNvPr id="10" name="TextBox 9"/>
          <p:cNvSpPr txBox="1"/>
          <p:nvPr/>
        </p:nvSpPr>
        <p:spPr>
          <a:xfrm>
            <a:off x="1230922" y="2358833"/>
            <a:ext cx="4768943" cy="369204"/>
          </a:xfrm>
          <a:prstGeom prst="rect">
            <a:avLst/>
          </a:prstGeom>
          <a:noFill/>
          <a:ln>
            <a:solidFill>
              <a:schemeClr val="tx1"/>
            </a:solidFill>
          </a:ln>
        </p:spPr>
        <p:txBody>
          <a:bodyPr wrap="square" rtlCol="0">
            <a:spAutoFit/>
          </a:bodyPr>
          <a:lstStyle/>
          <a:p>
            <a:r>
              <a:rPr lang="en-US" dirty="0" smtClean="0"/>
              <a:t>Cell gate calculates </a:t>
            </a:r>
            <a:r>
              <a:rPr lang="en-US" i="1" dirty="0" smtClean="0"/>
              <a:t>new candidate node values</a:t>
            </a:r>
            <a:endParaRPr lang="en-US" i="1" dirty="0"/>
          </a:p>
        </p:txBody>
      </p:sp>
      <p:sp>
        <p:nvSpPr>
          <p:cNvPr id="11" name="TextBox 10"/>
          <p:cNvSpPr txBox="1"/>
          <p:nvPr/>
        </p:nvSpPr>
        <p:spPr>
          <a:xfrm>
            <a:off x="1194238" y="3797302"/>
            <a:ext cx="4805628" cy="922945"/>
          </a:xfrm>
          <a:prstGeom prst="rect">
            <a:avLst/>
          </a:prstGeom>
          <a:noFill/>
          <a:ln>
            <a:solidFill>
              <a:schemeClr val="tx1"/>
            </a:solidFill>
          </a:ln>
        </p:spPr>
        <p:txBody>
          <a:bodyPr wrap="square" rtlCol="0">
            <a:spAutoFit/>
          </a:bodyPr>
          <a:lstStyle/>
          <a:p>
            <a:r>
              <a:rPr lang="en-US" dirty="0" smtClean="0"/>
              <a:t>Cell state updates by applying the forget gate to the prior cell state and adding the candidate values passed through the input gate</a:t>
            </a:r>
            <a:endParaRPr lang="en-US" i="1" dirty="0"/>
          </a:p>
        </p:txBody>
      </p:sp>
      <p:sp>
        <p:nvSpPr>
          <p:cNvPr id="12" name="TextBox 11"/>
          <p:cNvSpPr txBox="1"/>
          <p:nvPr/>
        </p:nvSpPr>
        <p:spPr>
          <a:xfrm>
            <a:off x="1230922" y="4992544"/>
            <a:ext cx="4768943" cy="646074"/>
          </a:xfrm>
          <a:prstGeom prst="rect">
            <a:avLst/>
          </a:prstGeom>
          <a:noFill/>
          <a:ln>
            <a:solidFill>
              <a:schemeClr val="tx1"/>
            </a:solidFill>
          </a:ln>
        </p:spPr>
        <p:txBody>
          <a:bodyPr wrap="square" rtlCol="0">
            <a:spAutoFit/>
          </a:bodyPr>
          <a:lstStyle/>
          <a:p>
            <a:r>
              <a:rPr lang="en-US" dirty="0" smtClean="0"/>
              <a:t>Output gate determines how much to update the hidden state</a:t>
            </a:r>
            <a:endParaRPr lang="en-US" i="1" dirty="0"/>
          </a:p>
        </p:txBody>
      </p:sp>
      <p:sp>
        <p:nvSpPr>
          <p:cNvPr id="13" name="TextBox 12"/>
          <p:cNvSpPr txBox="1"/>
          <p:nvPr/>
        </p:nvSpPr>
        <p:spPr>
          <a:xfrm>
            <a:off x="1230922" y="5804574"/>
            <a:ext cx="4768943" cy="369204"/>
          </a:xfrm>
          <a:prstGeom prst="rect">
            <a:avLst/>
          </a:prstGeom>
          <a:noFill/>
          <a:ln>
            <a:solidFill>
              <a:schemeClr val="tx1"/>
            </a:solidFill>
          </a:ln>
        </p:spPr>
        <p:txBody>
          <a:bodyPr wrap="square" rtlCol="0">
            <a:spAutoFit/>
          </a:bodyPr>
          <a:lstStyle/>
          <a:p>
            <a:r>
              <a:rPr lang="en-US" dirty="0" smtClean="0"/>
              <a:t>Hidden state applies output gate to cell state</a:t>
            </a:r>
            <a:endParaRPr lang="en-US" i="1" dirty="0"/>
          </a:p>
        </p:txBody>
      </p:sp>
      <p:sp>
        <p:nvSpPr>
          <p:cNvPr id="14" name="Right Arrow 13"/>
          <p:cNvSpPr/>
          <p:nvPr/>
        </p:nvSpPr>
        <p:spPr>
          <a:xfrm>
            <a:off x="6084277" y="1730326"/>
            <a:ext cx="583809" cy="2180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p:cNvSpPr/>
          <p:nvPr/>
        </p:nvSpPr>
        <p:spPr>
          <a:xfrm>
            <a:off x="6084276" y="2434409"/>
            <a:ext cx="457201" cy="21945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p:cNvSpPr/>
          <p:nvPr/>
        </p:nvSpPr>
        <p:spPr>
          <a:xfrm>
            <a:off x="6077241" y="3118475"/>
            <a:ext cx="685800" cy="2180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ight Arrow 16"/>
          <p:cNvSpPr/>
          <p:nvPr/>
        </p:nvSpPr>
        <p:spPr>
          <a:xfrm>
            <a:off x="6094825" y="4149749"/>
            <a:ext cx="1280160" cy="2180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ight Arrow 17"/>
          <p:cNvSpPr/>
          <p:nvPr/>
        </p:nvSpPr>
        <p:spPr>
          <a:xfrm>
            <a:off x="6094825" y="5203921"/>
            <a:ext cx="548640" cy="2180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ight Arrow 18"/>
          <p:cNvSpPr/>
          <p:nvPr/>
        </p:nvSpPr>
        <p:spPr>
          <a:xfrm>
            <a:off x="6084276" y="5880151"/>
            <a:ext cx="1554480" cy="2180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457360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GRU-RNN</a:t>
            </a:r>
            <a:endParaRPr lang="en-US" dirty="0"/>
          </a:p>
        </p:txBody>
      </p:sp>
      <p:sp>
        <p:nvSpPr>
          <p:cNvPr id="6" name="Content Placeholder 5"/>
          <p:cNvSpPr>
            <a:spLocks noGrp="1"/>
          </p:cNvSpPr>
          <p:nvPr>
            <p:ph idx="1"/>
          </p:nvPr>
        </p:nvSpPr>
        <p:spPr/>
        <p:txBody>
          <a:bodyPr>
            <a:normAutofit/>
          </a:bodyPr>
          <a:lstStyle/>
          <a:p>
            <a:r>
              <a:rPr lang="en-US" sz="3200" dirty="0" smtClean="0"/>
              <a:t>The Gated Recurrent Unit RNN is motivated by the LSTM-RNN but is much simpler to compute and implement</a:t>
            </a:r>
          </a:p>
          <a:p>
            <a:endParaRPr lang="en-US" sz="3200" dirty="0"/>
          </a:p>
          <a:p>
            <a:r>
              <a:rPr lang="en-US" sz="3200" dirty="0" smtClean="0"/>
              <a:t>The GRU-RNN does not use a </a:t>
            </a:r>
            <a:r>
              <a:rPr lang="en-US" sz="3200" i="1" dirty="0" smtClean="0"/>
              <a:t>cell state</a:t>
            </a:r>
            <a:r>
              <a:rPr lang="en-US" sz="3200" dirty="0" smtClean="0"/>
              <a:t> like the LSTM-RNN</a:t>
            </a:r>
          </a:p>
          <a:p>
            <a:endParaRPr lang="en-US" sz="3200" dirty="0"/>
          </a:p>
          <a:p>
            <a:r>
              <a:rPr lang="en-US" sz="3200" dirty="0" smtClean="0"/>
              <a:t>The GRU-RNN applies updates to only the hidden state with three gates that are more general</a:t>
            </a:r>
            <a:endParaRPr lang="en-US" sz="3200" dirty="0"/>
          </a:p>
        </p:txBody>
      </p:sp>
      <p:sp>
        <p:nvSpPr>
          <p:cNvPr id="5" name="Slide Number Placeholder 4"/>
          <p:cNvSpPr>
            <a:spLocks noGrp="1"/>
          </p:cNvSpPr>
          <p:nvPr>
            <p:ph type="sldNum" sz="quarter" idx="12"/>
          </p:nvPr>
        </p:nvSpPr>
        <p:spPr/>
        <p:txBody>
          <a:bodyPr/>
          <a:lstStyle/>
          <a:p>
            <a:fld id="{09880581-6DCB-43E5-A93F-502212690ACB}" type="slidenum">
              <a:rPr lang="en-US" smtClean="0"/>
              <a:t>44</a:t>
            </a:fld>
            <a:endParaRPr lang="en-US"/>
          </a:p>
        </p:txBody>
      </p:sp>
    </p:spTree>
    <p:extLst>
      <p:ext uri="{BB962C8B-B14F-4D97-AF65-F5344CB8AC3E}">
        <p14:creationId xmlns:p14="http://schemas.microsoft.com/office/powerpoint/2010/main" val="264860523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GRU-RNN</a:t>
            </a:r>
            <a:endParaRPr lang="en-US" dirty="0"/>
          </a:p>
        </p:txBody>
      </p:sp>
      <mc:AlternateContent xmlns:mc="http://schemas.openxmlformats.org/markup-compatibility/2006" xmlns:a14="http://schemas.microsoft.com/office/drawing/2010/main">
        <mc:Choice Requires="a14">
          <p:sp>
            <p:nvSpPr>
              <p:cNvPr id="7" name="Content Placeholder 6"/>
              <p:cNvSpPr>
                <a:spLocks noGrp="1"/>
              </p:cNvSpPr>
              <p:nvPr>
                <p:ph sz="half" idx="2"/>
              </p:nvPr>
            </p:nvSpPr>
            <p:spPr>
              <a:xfrm>
                <a:off x="6235506" y="1395712"/>
                <a:ext cx="5181600" cy="4960639"/>
              </a:xfrm>
            </p:spPr>
            <p:txBody>
              <a:bodyPr>
                <a:normAutofit/>
              </a:bodyPr>
              <a:lstStyle/>
              <a:p>
                <a:pPr marL="0" indent="0">
                  <a:buNone/>
                </a:pPr>
                <a:endParaRPr lang="en-US" sz="1800" i="1" dirty="0" smtClean="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sz="1800" i="1" smtClean="0">
                              <a:latin typeface="Cambria Math" panose="02040503050406030204" pitchFamily="18" charset="0"/>
                            </a:rPr>
                          </m:ctrlPr>
                        </m:sSubPr>
                        <m:e>
                          <m:acc>
                            <m:accPr>
                              <m:chr m:val="⃗"/>
                              <m:ctrlPr>
                                <a:rPr lang="en-US" sz="1800" i="1">
                                  <a:latin typeface="Cambria Math" panose="02040503050406030204" pitchFamily="18" charset="0"/>
                                </a:rPr>
                              </m:ctrlPr>
                            </m:accPr>
                            <m:e>
                              <m:r>
                                <a:rPr lang="en-US" sz="1800" b="0" i="1" smtClean="0">
                                  <a:latin typeface="Cambria Math" panose="02040503050406030204" pitchFamily="18" charset="0"/>
                                </a:rPr>
                                <m:t>𝑟</m:t>
                              </m:r>
                            </m:e>
                          </m:acc>
                        </m:e>
                        <m:sub>
                          <m:r>
                            <a:rPr lang="en-US" sz="1800" i="1">
                              <a:latin typeface="Cambria Math" panose="02040503050406030204" pitchFamily="18" charset="0"/>
                            </a:rPr>
                            <m:t>𝑡</m:t>
                          </m:r>
                        </m:sub>
                      </m:sSub>
                      <m:r>
                        <a:rPr lang="en-US" sz="1800" i="1">
                          <a:latin typeface="Cambria Math" panose="02040503050406030204" pitchFamily="18" charset="0"/>
                        </a:rPr>
                        <m:t>=</m:t>
                      </m:r>
                      <m:func>
                        <m:funcPr>
                          <m:ctrlPr>
                            <a:rPr lang="en-US" sz="1800" i="1">
                              <a:latin typeface="Cambria Math" panose="02040503050406030204" pitchFamily="18" charset="0"/>
                            </a:rPr>
                          </m:ctrlPr>
                        </m:funcPr>
                        <m:fName>
                          <m:r>
                            <m:rPr>
                              <m:sty m:val="p"/>
                            </m:rPr>
                            <a:rPr lang="el-GR" sz="1800" i="1" smtClean="0">
                              <a:latin typeface="Cambria Math" panose="02040503050406030204" pitchFamily="18" charset="0"/>
                            </a:rPr>
                            <m:t>σ</m:t>
                          </m:r>
                        </m:fName>
                        <m:e>
                          <m:d>
                            <m:dPr>
                              <m:ctrlPr>
                                <a:rPr lang="en-US" sz="1800" i="1">
                                  <a:latin typeface="Cambria Math" panose="02040503050406030204" pitchFamily="18" charset="0"/>
                                </a:rPr>
                              </m:ctrlPr>
                            </m:dPr>
                            <m:e>
                              <m:sSub>
                                <m:sSubPr>
                                  <m:ctrlPr>
                                    <a:rPr lang="en-US" sz="1800" i="1">
                                      <a:latin typeface="Cambria Math" panose="02040503050406030204" pitchFamily="18" charset="0"/>
                                    </a:rPr>
                                  </m:ctrlPr>
                                </m:sSubPr>
                                <m:e>
                                  <m:r>
                                    <a:rPr lang="en-US" sz="1800" b="1" i="1">
                                      <a:latin typeface="Cambria Math" panose="02040503050406030204" pitchFamily="18" charset="0"/>
                                    </a:rPr>
                                    <m:t>𝑾</m:t>
                                  </m:r>
                                </m:e>
                                <m:sub>
                                  <m:r>
                                    <a:rPr lang="en-US" sz="1800" i="1">
                                      <a:latin typeface="Cambria Math" panose="02040503050406030204" pitchFamily="18" charset="0"/>
                                    </a:rPr>
                                    <m:t>𝑖</m:t>
                                  </m:r>
                                  <m:r>
                                    <a:rPr lang="en-US" sz="1800" b="0" i="1" smtClean="0">
                                      <a:latin typeface="Cambria Math" panose="02040503050406030204" pitchFamily="18" charset="0"/>
                                    </a:rPr>
                                    <m:t>𝑟</m:t>
                                  </m:r>
                                </m:sub>
                              </m:sSub>
                              <m:sSub>
                                <m:sSubPr>
                                  <m:ctrlPr>
                                    <a:rPr lang="en-US" sz="1800" i="1">
                                      <a:latin typeface="Cambria Math" panose="02040503050406030204" pitchFamily="18" charset="0"/>
                                    </a:rPr>
                                  </m:ctrlPr>
                                </m:sSubPr>
                                <m:e>
                                  <m:acc>
                                    <m:accPr>
                                      <m:chr m:val="⃗"/>
                                      <m:ctrlPr>
                                        <a:rPr lang="en-US" sz="1800" i="1">
                                          <a:latin typeface="Cambria Math" panose="02040503050406030204" pitchFamily="18" charset="0"/>
                                        </a:rPr>
                                      </m:ctrlPr>
                                    </m:accPr>
                                    <m:e>
                                      <m:r>
                                        <a:rPr lang="en-US" sz="1800" i="1">
                                          <a:latin typeface="Cambria Math" panose="02040503050406030204" pitchFamily="18" charset="0"/>
                                        </a:rPr>
                                        <m:t>𝑥</m:t>
                                      </m:r>
                                    </m:e>
                                  </m:acc>
                                </m:e>
                                <m:sub>
                                  <m:r>
                                    <a:rPr lang="en-US" sz="1800" i="1">
                                      <a:latin typeface="Cambria Math" panose="02040503050406030204" pitchFamily="18" charset="0"/>
                                    </a:rPr>
                                    <m:t>𝑡</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acc>
                                    <m:accPr>
                                      <m:chr m:val="⃗"/>
                                      <m:ctrlPr>
                                        <a:rPr lang="en-US" sz="1800" i="1">
                                          <a:latin typeface="Cambria Math" panose="02040503050406030204" pitchFamily="18" charset="0"/>
                                        </a:rPr>
                                      </m:ctrlPr>
                                    </m:accPr>
                                    <m:e>
                                      <m:r>
                                        <a:rPr lang="en-US" sz="1800" i="1">
                                          <a:latin typeface="Cambria Math" panose="02040503050406030204" pitchFamily="18" charset="0"/>
                                        </a:rPr>
                                        <m:t>𝑏</m:t>
                                      </m:r>
                                    </m:e>
                                  </m:acc>
                                </m:e>
                                <m:sub>
                                  <m:r>
                                    <a:rPr lang="en-US" sz="1800" i="1">
                                      <a:latin typeface="Cambria Math" panose="02040503050406030204" pitchFamily="18" charset="0"/>
                                    </a:rPr>
                                    <m:t>𝑖</m:t>
                                  </m:r>
                                  <m:r>
                                    <a:rPr lang="en-US" sz="1800" b="0" i="1" smtClean="0">
                                      <a:latin typeface="Cambria Math" panose="02040503050406030204" pitchFamily="18" charset="0"/>
                                    </a:rPr>
                                    <m:t>𝑟</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b="1" i="1">
                                      <a:latin typeface="Cambria Math" panose="02040503050406030204" pitchFamily="18" charset="0"/>
                                    </a:rPr>
                                    <m:t>𝑾</m:t>
                                  </m:r>
                                </m:e>
                                <m:sub>
                                  <m:r>
                                    <a:rPr lang="en-US" sz="1800" i="1">
                                      <a:latin typeface="Cambria Math" panose="02040503050406030204" pitchFamily="18" charset="0"/>
                                    </a:rPr>
                                    <m:t>h</m:t>
                                  </m:r>
                                  <m:r>
                                    <a:rPr lang="en-US" sz="1800" b="0" i="1" smtClean="0">
                                      <a:latin typeface="Cambria Math" panose="02040503050406030204" pitchFamily="18" charset="0"/>
                                    </a:rPr>
                                    <m:t>𝑟</m:t>
                                  </m:r>
                                </m:sub>
                              </m:sSub>
                              <m:sSub>
                                <m:sSubPr>
                                  <m:ctrlPr>
                                    <a:rPr lang="en-US" sz="1800" i="1">
                                      <a:latin typeface="Cambria Math" panose="02040503050406030204" pitchFamily="18" charset="0"/>
                                    </a:rPr>
                                  </m:ctrlPr>
                                </m:sSubPr>
                                <m:e>
                                  <m:acc>
                                    <m:accPr>
                                      <m:chr m:val="⃗"/>
                                      <m:ctrlPr>
                                        <a:rPr lang="en-US" sz="1800" i="1">
                                          <a:latin typeface="Cambria Math" panose="02040503050406030204" pitchFamily="18" charset="0"/>
                                        </a:rPr>
                                      </m:ctrlPr>
                                    </m:accPr>
                                    <m:e>
                                      <m:r>
                                        <a:rPr lang="en-US" sz="1800" i="1">
                                          <a:latin typeface="Cambria Math" panose="02040503050406030204" pitchFamily="18" charset="0"/>
                                        </a:rPr>
                                        <m:t>h</m:t>
                                      </m:r>
                                    </m:e>
                                  </m:acc>
                                </m:e>
                                <m:sub>
                                  <m:d>
                                    <m:dPr>
                                      <m:ctrlPr>
                                        <a:rPr lang="en-US" sz="1800" i="1">
                                          <a:latin typeface="Cambria Math" panose="02040503050406030204" pitchFamily="18" charset="0"/>
                                        </a:rPr>
                                      </m:ctrlPr>
                                    </m:dPr>
                                    <m:e>
                                      <m:r>
                                        <a:rPr lang="en-US" sz="1800" i="1">
                                          <a:latin typeface="Cambria Math" panose="02040503050406030204" pitchFamily="18" charset="0"/>
                                        </a:rPr>
                                        <m:t>𝑡</m:t>
                                      </m:r>
                                      <m:r>
                                        <a:rPr lang="en-US" sz="1800" i="1">
                                          <a:latin typeface="Cambria Math" panose="02040503050406030204" pitchFamily="18" charset="0"/>
                                        </a:rPr>
                                        <m:t>−1</m:t>
                                      </m:r>
                                    </m:e>
                                  </m:d>
                                </m:sub>
                              </m:sSub>
                              <m:r>
                                <a:rPr lang="en-US" sz="1800" i="1">
                                  <a:latin typeface="Cambria Math" panose="02040503050406030204" pitchFamily="18" charset="0"/>
                                </a:rPr>
                                <m:t>+</m:t>
                              </m:r>
                              <m:sSub>
                                <m:sSubPr>
                                  <m:ctrlPr>
                                    <a:rPr lang="en-US" sz="1800" i="1">
                                      <a:latin typeface="Cambria Math" panose="02040503050406030204" pitchFamily="18" charset="0"/>
                                    </a:rPr>
                                  </m:ctrlPr>
                                </m:sSubPr>
                                <m:e>
                                  <m:acc>
                                    <m:accPr>
                                      <m:chr m:val="⃗"/>
                                      <m:ctrlPr>
                                        <a:rPr lang="en-US" sz="1800" i="1">
                                          <a:latin typeface="Cambria Math" panose="02040503050406030204" pitchFamily="18" charset="0"/>
                                        </a:rPr>
                                      </m:ctrlPr>
                                    </m:accPr>
                                    <m:e>
                                      <m:r>
                                        <a:rPr lang="en-US" sz="1800" i="1">
                                          <a:latin typeface="Cambria Math" panose="02040503050406030204" pitchFamily="18" charset="0"/>
                                        </a:rPr>
                                        <m:t>𝑏</m:t>
                                      </m:r>
                                    </m:e>
                                  </m:acc>
                                </m:e>
                                <m:sub>
                                  <m:r>
                                    <a:rPr lang="en-US" sz="1800" b="0" i="1" smtClean="0">
                                      <a:latin typeface="Cambria Math" panose="02040503050406030204" pitchFamily="18" charset="0"/>
                                    </a:rPr>
                                    <m:t>h𝑟</m:t>
                                  </m:r>
                                </m:sub>
                              </m:sSub>
                            </m:e>
                          </m:d>
                        </m:e>
                      </m:func>
                    </m:oMath>
                  </m:oMathPara>
                </a14:m>
                <a:endParaRPr lang="en-US" sz="1800" dirty="0" smtClean="0"/>
              </a:p>
              <a:p>
                <a:pPr marL="0" indent="0">
                  <a:buNone/>
                </a:pPr>
                <a:endParaRPr lang="en-US" sz="1800" dirty="0" smtClean="0"/>
              </a:p>
              <a:p>
                <a:pPr marL="0" indent="0">
                  <a:buNone/>
                </a:pPr>
                <a:endParaRPr lang="en-US" sz="1800" dirty="0" smtClean="0"/>
              </a:p>
              <a:p>
                <a:pPr marL="0" indent="0">
                  <a:buNone/>
                </a:pPr>
                <a14:m>
                  <m:oMathPara xmlns:m="http://schemas.openxmlformats.org/officeDocument/2006/math">
                    <m:oMathParaPr>
                      <m:jc m:val="centerGroup"/>
                    </m:oMathParaPr>
                    <m:oMath xmlns:m="http://schemas.openxmlformats.org/officeDocument/2006/math">
                      <m:sSub>
                        <m:sSubPr>
                          <m:ctrlPr>
                            <a:rPr lang="en-US" sz="1800" i="1">
                              <a:latin typeface="Cambria Math" panose="02040503050406030204" pitchFamily="18" charset="0"/>
                            </a:rPr>
                          </m:ctrlPr>
                        </m:sSubPr>
                        <m:e>
                          <m:acc>
                            <m:accPr>
                              <m:chr m:val="⃗"/>
                              <m:ctrlPr>
                                <a:rPr lang="en-US" sz="1800" i="1" smtClean="0">
                                  <a:latin typeface="Cambria Math" panose="02040503050406030204" pitchFamily="18" charset="0"/>
                                </a:rPr>
                              </m:ctrlPr>
                            </m:accPr>
                            <m:e>
                              <m:r>
                                <a:rPr lang="en-US" sz="1800" b="0" i="1" smtClean="0">
                                  <a:latin typeface="Cambria Math" panose="02040503050406030204" pitchFamily="18" charset="0"/>
                                </a:rPr>
                                <m:t>𝑧</m:t>
                              </m:r>
                            </m:e>
                          </m:acc>
                        </m:e>
                        <m:sub>
                          <m:r>
                            <a:rPr lang="en-US" sz="1800" b="0" i="1" smtClean="0">
                              <a:latin typeface="Cambria Math" panose="02040503050406030204" pitchFamily="18" charset="0"/>
                            </a:rPr>
                            <m:t>𝑡</m:t>
                          </m:r>
                        </m:sub>
                      </m:sSub>
                      <m:r>
                        <a:rPr lang="en-US" sz="1800" i="1">
                          <a:latin typeface="Cambria Math" panose="02040503050406030204" pitchFamily="18" charset="0"/>
                        </a:rPr>
                        <m:t>=</m:t>
                      </m:r>
                      <m:func>
                        <m:funcPr>
                          <m:ctrlPr>
                            <a:rPr lang="en-US" sz="1800" i="1">
                              <a:latin typeface="Cambria Math" panose="02040503050406030204" pitchFamily="18" charset="0"/>
                            </a:rPr>
                          </m:ctrlPr>
                        </m:funcPr>
                        <m:fName>
                          <m:r>
                            <m:rPr>
                              <m:sty m:val="p"/>
                            </m:rPr>
                            <a:rPr lang="el-GR" sz="1800" i="1">
                              <a:latin typeface="Cambria Math" panose="02040503050406030204" pitchFamily="18" charset="0"/>
                            </a:rPr>
                            <m:t>σ</m:t>
                          </m:r>
                        </m:fName>
                        <m:e>
                          <m:d>
                            <m:dPr>
                              <m:ctrlPr>
                                <a:rPr lang="en-US" sz="1800" i="1">
                                  <a:latin typeface="Cambria Math" panose="02040503050406030204" pitchFamily="18" charset="0"/>
                                </a:rPr>
                              </m:ctrlPr>
                            </m:dPr>
                            <m:e>
                              <m:sSub>
                                <m:sSubPr>
                                  <m:ctrlPr>
                                    <a:rPr lang="en-US" sz="1800" i="1">
                                      <a:latin typeface="Cambria Math" panose="02040503050406030204" pitchFamily="18" charset="0"/>
                                    </a:rPr>
                                  </m:ctrlPr>
                                </m:sSubPr>
                                <m:e>
                                  <m:r>
                                    <a:rPr lang="en-US" sz="1800" b="1" i="1">
                                      <a:latin typeface="Cambria Math" panose="02040503050406030204" pitchFamily="18" charset="0"/>
                                    </a:rPr>
                                    <m:t>𝑾</m:t>
                                  </m:r>
                                </m:e>
                                <m:sub>
                                  <m:r>
                                    <a:rPr lang="en-US" sz="1800" i="1">
                                      <a:latin typeface="Cambria Math" panose="02040503050406030204" pitchFamily="18" charset="0"/>
                                    </a:rPr>
                                    <m:t>𝑖</m:t>
                                  </m:r>
                                  <m:r>
                                    <a:rPr lang="en-US" sz="1800" b="0" i="1" smtClean="0">
                                      <a:latin typeface="Cambria Math" panose="02040503050406030204" pitchFamily="18" charset="0"/>
                                    </a:rPr>
                                    <m:t>𝑧</m:t>
                                  </m:r>
                                </m:sub>
                              </m:sSub>
                              <m:sSub>
                                <m:sSubPr>
                                  <m:ctrlPr>
                                    <a:rPr lang="en-US" sz="1800" i="1">
                                      <a:latin typeface="Cambria Math" panose="02040503050406030204" pitchFamily="18" charset="0"/>
                                    </a:rPr>
                                  </m:ctrlPr>
                                </m:sSubPr>
                                <m:e>
                                  <m:acc>
                                    <m:accPr>
                                      <m:chr m:val="⃗"/>
                                      <m:ctrlPr>
                                        <a:rPr lang="en-US" sz="1800" i="1">
                                          <a:latin typeface="Cambria Math" panose="02040503050406030204" pitchFamily="18" charset="0"/>
                                        </a:rPr>
                                      </m:ctrlPr>
                                    </m:accPr>
                                    <m:e>
                                      <m:r>
                                        <a:rPr lang="en-US" sz="1800" i="1">
                                          <a:latin typeface="Cambria Math" panose="02040503050406030204" pitchFamily="18" charset="0"/>
                                        </a:rPr>
                                        <m:t>𝑥</m:t>
                                      </m:r>
                                    </m:e>
                                  </m:acc>
                                </m:e>
                                <m:sub>
                                  <m:r>
                                    <a:rPr lang="en-US" sz="1800" i="1">
                                      <a:latin typeface="Cambria Math" panose="02040503050406030204" pitchFamily="18" charset="0"/>
                                    </a:rPr>
                                    <m:t>𝑡</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acc>
                                    <m:accPr>
                                      <m:chr m:val="⃗"/>
                                      <m:ctrlPr>
                                        <a:rPr lang="en-US" sz="1800" i="1">
                                          <a:latin typeface="Cambria Math" panose="02040503050406030204" pitchFamily="18" charset="0"/>
                                        </a:rPr>
                                      </m:ctrlPr>
                                    </m:accPr>
                                    <m:e>
                                      <m:r>
                                        <a:rPr lang="en-US" sz="1800" i="1">
                                          <a:latin typeface="Cambria Math" panose="02040503050406030204" pitchFamily="18" charset="0"/>
                                        </a:rPr>
                                        <m:t>𝑏</m:t>
                                      </m:r>
                                    </m:e>
                                  </m:acc>
                                </m:e>
                                <m:sub>
                                  <m:r>
                                    <a:rPr lang="en-US" sz="1800" i="1">
                                      <a:latin typeface="Cambria Math" panose="02040503050406030204" pitchFamily="18" charset="0"/>
                                    </a:rPr>
                                    <m:t>𝑖</m:t>
                                  </m:r>
                                  <m:r>
                                    <a:rPr lang="en-US" sz="1800" b="0" i="1" smtClean="0">
                                      <a:latin typeface="Cambria Math" panose="02040503050406030204" pitchFamily="18" charset="0"/>
                                    </a:rPr>
                                    <m:t>𝑧</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b="1" i="1">
                                      <a:latin typeface="Cambria Math" panose="02040503050406030204" pitchFamily="18" charset="0"/>
                                    </a:rPr>
                                    <m:t>𝑾</m:t>
                                  </m:r>
                                </m:e>
                                <m:sub>
                                  <m:r>
                                    <a:rPr lang="en-US" sz="1800" i="1">
                                      <a:latin typeface="Cambria Math" panose="02040503050406030204" pitchFamily="18" charset="0"/>
                                    </a:rPr>
                                    <m:t>h</m:t>
                                  </m:r>
                                  <m:r>
                                    <a:rPr lang="en-US" sz="1800" b="0" i="1" smtClean="0">
                                      <a:latin typeface="Cambria Math" panose="02040503050406030204" pitchFamily="18" charset="0"/>
                                    </a:rPr>
                                    <m:t>𝑧</m:t>
                                  </m:r>
                                </m:sub>
                              </m:sSub>
                              <m:sSub>
                                <m:sSubPr>
                                  <m:ctrlPr>
                                    <a:rPr lang="en-US" sz="1800" i="1">
                                      <a:latin typeface="Cambria Math" panose="02040503050406030204" pitchFamily="18" charset="0"/>
                                    </a:rPr>
                                  </m:ctrlPr>
                                </m:sSubPr>
                                <m:e>
                                  <m:acc>
                                    <m:accPr>
                                      <m:chr m:val="⃗"/>
                                      <m:ctrlPr>
                                        <a:rPr lang="en-US" sz="1800" i="1">
                                          <a:latin typeface="Cambria Math" panose="02040503050406030204" pitchFamily="18" charset="0"/>
                                        </a:rPr>
                                      </m:ctrlPr>
                                    </m:accPr>
                                    <m:e>
                                      <m:r>
                                        <a:rPr lang="en-US" sz="1800" i="1">
                                          <a:latin typeface="Cambria Math" panose="02040503050406030204" pitchFamily="18" charset="0"/>
                                        </a:rPr>
                                        <m:t>h</m:t>
                                      </m:r>
                                    </m:e>
                                  </m:acc>
                                </m:e>
                                <m:sub>
                                  <m:d>
                                    <m:dPr>
                                      <m:ctrlPr>
                                        <a:rPr lang="en-US" sz="1800" i="1">
                                          <a:latin typeface="Cambria Math" panose="02040503050406030204" pitchFamily="18" charset="0"/>
                                        </a:rPr>
                                      </m:ctrlPr>
                                    </m:dPr>
                                    <m:e>
                                      <m:r>
                                        <a:rPr lang="en-US" sz="1800" i="1">
                                          <a:latin typeface="Cambria Math" panose="02040503050406030204" pitchFamily="18" charset="0"/>
                                        </a:rPr>
                                        <m:t>𝑡</m:t>
                                      </m:r>
                                      <m:r>
                                        <a:rPr lang="en-US" sz="1800" i="1">
                                          <a:latin typeface="Cambria Math" panose="02040503050406030204" pitchFamily="18" charset="0"/>
                                        </a:rPr>
                                        <m:t>−1</m:t>
                                      </m:r>
                                    </m:e>
                                  </m:d>
                                </m:sub>
                              </m:sSub>
                              <m:r>
                                <a:rPr lang="en-US" sz="1800" i="1">
                                  <a:latin typeface="Cambria Math" panose="02040503050406030204" pitchFamily="18" charset="0"/>
                                </a:rPr>
                                <m:t>+</m:t>
                              </m:r>
                              <m:sSub>
                                <m:sSubPr>
                                  <m:ctrlPr>
                                    <a:rPr lang="en-US" sz="1800" i="1">
                                      <a:latin typeface="Cambria Math" panose="02040503050406030204" pitchFamily="18" charset="0"/>
                                    </a:rPr>
                                  </m:ctrlPr>
                                </m:sSubPr>
                                <m:e>
                                  <m:acc>
                                    <m:accPr>
                                      <m:chr m:val="⃗"/>
                                      <m:ctrlPr>
                                        <a:rPr lang="en-US" sz="1800" i="1">
                                          <a:latin typeface="Cambria Math" panose="02040503050406030204" pitchFamily="18" charset="0"/>
                                        </a:rPr>
                                      </m:ctrlPr>
                                    </m:accPr>
                                    <m:e>
                                      <m:r>
                                        <a:rPr lang="en-US" sz="1800" i="1">
                                          <a:latin typeface="Cambria Math" panose="02040503050406030204" pitchFamily="18" charset="0"/>
                                        </a:rPr>
                                        <m:t>𝑏</m:t>
                                      </m:r>
                                    </m:e>
                                  </m:acc>
                                </m:e>
                                <m:sub>
                                  <m:r>
                                    <a:rPr lang="en-US" sz="1800" i="1">
                                      <a:latin typeface="Cambria Math" panose="02040503050406030204" pitchFamily="18" charset="0"/>
                                    </a:rPr>
                                    <m:t>h</m:t>
                                  </m:r>
                                  <m:r>
                                    <a:rPr lang="en-US" sz="1800" b="0" i="1" smtClean="0">
                                      <a:latin typeface="Cambria Math" panose="02040503050406030204" pitchFamily="18" charset="0"/>
                                    </a:rPr>
                                    <m:t>𝑧</m:t>
                                  </m:r>
                                </m:sub>
                              </m:sSub>
                            </m:e>
                          </m:d>
                        </m:e>
                      </m:func>
                    </m:oMath>
                  </m:oMathPara>
                </a14:m>
                <a:endParaRPr lang="en-US" sz="1800" dirty="0" smtClean="0"/>
              </a:p>
              <a:p>
                <a:pPr marL="0" indent="0">
                  <a:buNone/>
                </a:pPr>
                <a:endParaRPr lang="en-US" sz="1800" dirty="0" smtClean="0"/>
              </a:p>
              <a:p>
                <a:pPr marL="0" indent="0">
                  <a:buNone/>
                </a:pPr>
                <a:endParaRPr lang="en-US" sz="1800" dirty="0"/>
              </a:p>
              <a:p>
                <a:pPr marL="0" indent="0">
                  <a:buNone/>
                </a:pPr>
                <a14:m>
                  <m:oMathPara xmlns:m="http://schemas.openxmlformats.org/officeDocument/2006/math">
                    <m:oMathParaPr>
                      <m:jc m:val="centerGroup"/>
                    </m:oMathParaPr>
                    <m:oMath xmlns:m="http://schemas.openxmlformats.org/officeDocument/2006/math">
                      <m:sSub>
                        <m:sSubPr>
                          <m:ctrlPr>
                            <a:rPr lang="en-US" sz="1800" i="1">
                              <a:latin typeface="Cambria Math" panose="02040503050406030204" pitchFamily="18" charset="0"/>
                            </a:rPr>
                          </m:ctrlPr>
                        </m:sSubPr>
                        <m:e>
                          <m:acc>
                            <m:accPr>
                              <m:chr m:val="⃗"/>
                              <m:ctrlPr>
                                <a:rPr lang="en-US" sz="1800" i="1">
                                  <a:latin typeface="Cambria Math" panose="02040503050406030204" pitchFamily="18" charset="0"/>
                                </a:rPr>
                              </m:ctrlPr>
                            </m:accPr>
                            <m:e>
                              <m:r>
                                <a:rPr lang="en-US" sz="1800" b="0" i="1" smtClean="0">
                                  <a:latin typeface="Cambria Math" panose="02040503050406030204" pitchFamily="18" charset="0"/>
                                </a:rPr>
                                <m:t>𝑛</m:t>
                              </m:r>
                            </m:e>
                          </m:acc>
                        </m:e>
                        <m:sub>
                          <m:r>
                            <a:rPr lang="en-US" sz="1800" i="1">
                              <a:latin typeface="Cambria Math" panose="02040503050406030204" pitchFamily="18" charset="0"/>
                            </a:rPr>
                            <m:t>𝑡</m:t>
                          </m:r>
                        </m:sub>
                      </m:sSub>
                      <m:r>
                        <a:rPr lang="en-US" sz="1800" b="0" i="1" smtClean="0">
                          <a:latin typeface="Cambria Math" panose="02040503050406030204" pitchFamily="18" charset="0"/>
                        </a:rPr>
                        <m:t>=</m:t>
                      </m:r>
                      <m:func>
                        <m:funcPr>
                          <m:ctrlPr>
                            <a:rPr lang="en-US" sz="1800" b="0" i="1" smtClean="0">
                              <a:latin typeface="Cambria Math" panose="02040503050406030204" pitchFamily="18" charset="0"/>
                            </a:rPr>
                          </m:ctrlPr>
                        </m:funcPr>
                        <m:fName>
                          <m:r>
                            <m:rPr>
                              <m:sty m:val="p"/>
                            </m:rPr>
                            <a:rPr lang="en-US" sz="1800" b="0" i="0" smtClean="0">
                              <a:latin typeface="Cambria Math" panose="02040503050406030204" pitchFamily="18" charset="0"/>
                            </a:rPr>
                            <m:t>tanh</m:t>
                          </m:r>
                        </m:fName>
                        <m:e>
                          <m:d>
                            <m:dPr>
                              <m:ctrlPr>
                                <a:rPr lang="en-US" sz="1800" b="0" i="1" smtClean="0">
                                  <a:latin typeface="Cambria Math" panose="02040503050406030204" pitchFamily="18" charset="0"/>
                                </a:rPr>
                              </m:ctrlPr>
                            </m:dPr>
                            <m:e>
                              <m:sSub>
                                <m:sSubPr>
                                  <m:ctrlPr>
                                    <a:rPr lang="en-US" sz="1800" i="1">
                                      <a:latin typeface="Cambria Math" panose="02040503050406030204" pitchFamily="18" charset="0"/>
                                    </a:rPr>
                                  </m:ctrlPr>
                                </m:sSubPr>
                                <m:e>
                                  <m:r>
                                    <a:rPr lang="en-US" sz="1800" b="1" i="1">
                                      <a:latin typeface="Cambria Math" panose="02040503050406030204" pitchFamily="18" charset="0"/>
                                    </a:rPr>
                                    <m:t>𝑾</m:t>
                                  </m:r>
                                </m:e>
                                <m:sub>
                                  <m:r>
                                    <a:rPr lang="en-US" sz="1800" i="1">
                                      <a:latin typeface="Cambria Math" panose="02040503050406030204" pitchFamily="18" charset="0"/>
                                    </a:rPr>
                                    <m:t>𝑖</m:t>
                                  </m:r>
                                  <m:r>
                                    <a:rPr lang="en-US" sz="1800" b="0" i="1" smtClean="0">
                                      <a:latin typeface="Cambria Math" panose="02040503050406030204" pitchFamily="18" charset="0"/>
                                    </a:rPr>
                                    <m:t>𝑛</m:t>
                                  </m:r>
                                </m:sub>
                              </m:sSub>
                              <m:sSub>
                                <m:sSubPr>
                                  <m:ctrlPr>
                                    <a:rPr lang="en-US" sz="1800" i="1">
                                      <a:latin typeface="Cambria Math" panose="02040503050406030204" pitchFamily="18" charset="0"/>
                                    </a:rPr>
                                  </m:ctrlPr>
                                </m:sSubPr>
                                <m:e>
                                  <m:acc>
                                    <m:accPr>
                                      <m:chr m:val="⃗"/>
                                      <m:ctrlPr>
                                        <a:rPr lang="en-US" sz="1800" i="1">
                                          <a:latin typeface="Cambria Math" panose="02040503050406030204" pitchFamily="18" charset="0"/>
                                        </a:rPr>
                                      </m:ctrlPr>
                                    </m:accPr>
                                    <m:e>
                                      <m:r>
                                        <a:rPr lang="en-US" sz="1800" i="1">
                                          <a:latin typeface="Cambria Math" panose="02040503050406030204" pitchFamily="18" charset="0"/>
                                        </a:rPr>
                                        <m:t>𝑥</m:t>
                                      </m:r>
                                    </m:e>
                                  </m:acc>
                                </m:e>
                                <m:sub>
                                  <m:r>
                                    <a:rPr lang="en-US" sz="1800" i="1">
                                      <a:latin typeface="Cambria Math" panose="02040503050406030204" pitchFamily="18" charset="0"/>
                                    </a:rPr>
                                    <m:t>𝑡</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acc>
                                    <m:accPr>
                                      <m:chr m:val="⃗"/>
                                      <m:ctrlPr>
                                        <a:rPr lang="en-US" sz="1800" i="1">
                                          <a:latin typeface="Cambria Math" panose="02040503050406030204" pitchFamily="18" charset="0"/>
                                        </a:rPr>
                                      </m:ctrlPr>
                                    </m:accPr>
                                    <m:e>
                                      <m:r>
                                        <a:rPr lang="en-US" sz="1800" i="1">
                                          <a:latin typeface="Cambria Math" panose="02040503050406030204" pitchFamily="18" charset="0"/>
                                        </a:rPr>
                                        <m:t>𝑏</m:t>
                                      </m:r>
                                    </m:e>
                                  </m:acc>
                                </m:e>
                                <m:sub>
                                  <m:r>
                                    <a:rPr lang="en-US" sz="1800" i="1">
                                      <a:latin typeface="Cambria Math" panose="02040503050406030204" pitchFamily="18" charset="0"/>
                                    </a:rPr>
                                    <m:t>𝑖</m:t>
                                  </m:r>
                                  <m:r>
                                    <a:rPr lang="en-US" sz="1800" b="0" i="1" smtClean="0">
                                      <a:latin typeface="Cambria Math" panose="02040503050406030204" pitchFamily="18" charset="0"/>
                                    </a:rPr>
                                    <m:t>𝑛</m:t>
                                  </m:r>
                                </m:sub>
                              </m:sSub>
                              <m:r>
                                <a:rPr lang="en-US" sz="1800" i="1">
                                  <a:latin typeface="Cambria Math" panose="02040503050406030204" pitchFamily="18" charset="0"/>
                                </a:rPr>
                                <m:t>+</m:t>
                              </m:r>
                              <m:sSub>
                                <m:sSubPr>
                                  <m:ctrlPr>
                                    <a:rPr lang="en-US" sz="1800" i="1">
                                      <a:latin typeface="Cambria Math" panose="02040503050406030204" pitchFamily="18" charset="0"/>
                                    </a:rPr>
                                  </m:ctrlPr>
                                </m:sSubPr>
                                <m:e>
                                  <m:acc>
                                    <m:accPr>
                                      <m:chr m:val="⃗"/>
                                      <m:ctrlPr>
                                        <a:rPr lang="en-US" sz="1800" i="1">
                                          <a:latin typeface="Cambria Math" panose="02040503050406030204" pitchFamily="18" charset="0"/>
                                        </a:rPr>
                                      </m:ctrlPr>
                                    </m:accPr>
                                    <m:e>
                                      <m:r>
                                        <a:rPr lang="en-US" sz="1800" i="1">
                                          <a:latin typeface="Cambria Math" panose="02040503050406030204" pitchFamily="18" charset="0"/>
                                        </a:rPr>
                                        <m:t>𝑟</m:t>
                                      </m:r>
                                    </m:e>
                                  </m:acc>
                                </m:e>
                                <m:sub>
                                  <m:r>
                                    <a:rPr lang="en-US" sz="1800" i="1">
                                      <a:latin typeface="Cambria Math" panose="02040503050406030204" pitchFamily="18" charset="0"/>
                                    </a:rPr>
                                    <m:t>𝑡</m:t>
                                  </m:r>
                                </m:sub>
                              </m:sSub>
                              <m:r>
                                <a:rPr lang="en-US" sz="1800" i="1">
                                  <a:latin typeface="Cambria Math" panose="02040503050406030204" pitchFamily="18" charset="0"/>
                                </a:rPr>
                                <m:t>⨀</m:t>
                              </m:r>
                              <m:d>
                                <m:dPr>
                                  <m:ctrlPr>
                                    <a:rPr lang="en-US" sz="1800" i="1" smtClean="0">
                                      <a:latin typeface="Cambria Math" panose="02040503050406030204" pitchFamily="18" charset="0"/>
                                    </a:rPr>
                                  </m:ctrlPr>
                                </m:dPr>
                                <m:e>
                                  <m:sSub>
                                    <m:sSubPr>
                                      <m:ctrlPr>
                                        <a:rPr lang="en-US" sz="1800" i="1">
                                          <a:latin typeface="Cambria Math" panose="02040503050406030204" pitchFamily="18" charset="0"/>
                                        </a:rPr>
                                      </m:ctrlPr>
                                    </m:sSubPr>
                                    <m:e>
                                      <m:r>
                                        <a:rPr lang="en-US" sz="1800" b="1" i="1">
                                          <a:latin typeface="Cambria Math" panose="02040503050406030204" pitchFamily="18" charset="0"/>
                                        </a:rPr>
                                        <m:t>𝑾</m:t>
                                      </m:r>
                                    </m:e>
                                    <m:sub>
                                      <m:r>
                                        <a:rPr lang="en-US" sz="1800" i="1">
                                          <a:latin typeface="Cambria Math" panose="02040503050406030204" pitchFamily="18" charset="0"/>
                                        </a:rPr>
                                        <m:t>h</m:t>
                                      </m:r>
                                      <m:r>
                                        <a:rPr lang="en-US" sz="1800" b="0" i="1" smtClean="0">
                                          <a:latin typeface="Cambria Math" panose="02040503050406030204" pitchFamily="18" charset="0"/>
                                        </a:rPr>
                                        <m:t>𝑛</m:t>
                                      </m:r>
                                    </m:sub>
                                  </m:sSub>
                                  <m:sSub>
                                    <m:sSubPr>
                                      <m:ctrlPr>
                                        <a:rPr lang="en-US" sz="1800" i="1">
                                          <a:latin typeface="Cambria Math" panose="02040503050406030204" pitchFamily="18" charset="0"/>
                                        </a:rPr>
                                      </m:ctrlPr>
                                    </m:sSubPr>
                                    <m:e>
                                      <m:acc>
                                        <m:accPr>
                                          <m:chr m:val="⃗"/>
                                          <m:ctrlPr>
                                            <a:rPr lang="en-US" sz="1800" i="1">
                                              <a:latin typeface="Cambria Math" panose="02040503050406030204" pitchFamily="18" charset="0"/>
                                            </a:rPr>
                                          </m:ctrlPr>
                                        </m:accPr>
                                        <m:e>
                                          <m:r>
                                            <a:rPr lang="en-US" sz="1800" i="1">
                                              <a:latin typeface="Cambria Math" panose="02040503050406030204" pitchFamily="18" charset="0"/>
                                            </a:rPr>
                                            <m:t>h</m:t>
                                          </m:r>
                                        </m:e>
                                      </m:acc>
                                    </m:e>
                                    <m:sub>
                                      <m:d>
                                        <m:dPr>
                                          <m:ctrlPr>
                                            <a:rPr lang="en-US" sz="1800" i="1">
                                              <a:latin typeface="Cambria Math" panose="02040503050406030204" pitchFamily="18" charset="0"/>
                                            </a:rPr>
                                          </m:ctrlPr>
                                        </m:dPr>
                                        <m:e>
                                          <m:r>
                                            <a:rPr lang="en-US" sz="1800" i="1">
                                              <a:latin typeface="Cambria Math" panose="02040503050406030204" pitchFamily="18" charset="0"/>
                                            </a:rPr>
                                            <m:t>𝑡</m:t>
                                          </m:r>
                                          <m:r>
                                            <a:rPr lang="en-US" sz="1800" i="1">
                                              <a:latin typeface="Cambria Math" panose="02040503050406030204" pitchFamily="18" charset="0"/>
                                            </a:rPr>
                                            <m:t>−1</m:t>
                                          </m:r>
                                        </m:e>
                                      </m:d>
                                    </m:sub>
                                  </m:sSub>
                                  <m:r>
                                    <a:rPr lang="en-US" sz="1800" i="1">
                                      <a:latin typeface="Cambria Math" panose="02040503050406030204" pitchFamily="18" charset="0"/>
                                    </a:rPr>
                                    <m:t>+</m:t>
                                  </m:r>
                                  <m:sSub>
                                    <m:sSubPr>
                                      <m:ctrlPr>
                                        <a:rPr lang="en-US" sz="1800" i="1">
                                          <a:latin typeface="Cambria Math" panose="02040503050406030204" pitchFamily="18" charset="0"/>
                                        </a:rPr>
                                      </m:ctrlPr>
                                    </m:sSubPr>
                                    <m:e>
                                      <m:acc>
                                        <m:accPr>
                                          <m:chr m:val="⃗"/>
                                          <m:ctrlPr>
                                            <a:rPr lang="en-US" sz="1800" i="1">
                                              <a:latin typeface="Cambria Math" panose="02040503050406030204" pitchFamily="18" charset="0"/>
                                            </a:rPr>
                                          </m:ctrlPr>
                                        </m:accPr>
                                        <m:e>
                                          <m:r>
                                            <a:rPr lang="en-US" sz="1800" i="1">
                                              <a:latin typeface="Cambria Math" panose="02040503050406030204" pitchFamily="18" charset="0"/>
                                            </a:rPr>
                                            <m:t>𝑏</m:t>
                                          </m:r>
                                        </m:e>
                                      </m:acc>
                                    </m:e>
                                    <m:sub>
                                      <m:r>
                                        <a:rPr lang="en-US" sz="1800" i="1">
                                          <a:latin typeface="Cambria Math" panose="02040503050406030204" pitchFamily="18" charset="0"/>
                                        </a:rPr>
                                        <m:t>h</m:t>
                                      </m:r>
                                      <m:r>
                                        <a:rPr lang="en-US" sz="1800" b="0" i="1" smtClean="0">
                                          <a:latin typeface="Cambria Math" panose="02040503050406030204" pitchFamily="18" charset="0"/>
                                        </a:rPr>
                                        <m:t>𝑛</m:t>
                                      </m:r>
                                    </m:sub>
                                  </m:sSub>
                                </m:e>
                              </m:d>
                            </m:e>
                          </m:d>
                        </m:e>
                      </m:func>
                    </m:oMath>
                  </m:oMathPara>
                </a14:m>
                <a:endParaRPr lang="en-US" sz="1800" dirty="0"/>
              </a:p>
              <a:p>
                <a:pPr marL="0" indent="0">
                  <a:buNone/>
                </a:pPr>
                <a:endParaRPr lang="en-US" dirty="0" smtClean="0"/>
              </a:p>
              <a:p>
                <a:pPr marL="0" indent="0">
                  <a:buNone/>
                </a:pPr>
                <a:endParaRPr lang="en-US" sz="1800" dirty="0" smtClean="0"/>
              </a:p>
              <a:p>
                <a:pPr marL="0" indent="0">
                  <a:buNone/>
                </a:pPr>
                <a14:m>
                  <m:oMathPara xmlns:m="http://schemas.openxmlformats.org/officeDocument/2006/math">
                    <m:oMathParaPr>
                      <m:jc m:val="centerGroup"/>
                    </m:oMathParaPr>
                    <m:oMath xmlns:m="http://schemas.openxmlformats.org/officeDocument/2006/math">
                      <m:sSub>
                        <m:sSubPr>
                          <m:ctrlPr>
                            <a:rPr lang="en-US" sz="1800" i="1" smtClean="0">
                              <a:latin typeface="Cambria Math" panose="02040503050406030204" pitchFamily="18" charset="0"/>
                            </a:rPr>
                          </m:ctrlPr>
                        </m:sSubPr>
                        <m:e>
                          <m:acc>
                            <m:accPr>
                              <m:chr m:val="⃗"/>
                              <m:ctrlPr>
                                <a:rPr lang="en-US" sz="1800" i="1" smtClean="0">
                                  <a:latin typeface="Cambria Math" panose="02040503050406030204" pitchFamily="18" charset="0"/>
                                </a:rPr>
                              </m:ctrlPr>
                            </m:accPr>
                            <m:e>
                              <m:r>
                                <a:rPr lang="en-US" sz="1800" b="0" i="1" smtClean="0">
                                  <a:latin typeface="Cambria Math" panose="02040503050406030204" pitchFamily="18" charset="0"/>
                                </a:rPr>
                                <m:t>h</m:t>
                              </m:r>
                            </m:e>
                          </m:acc>
                        </m:e>
                        <m:sub>
                          <m:r>
                            <a:rPr lang="en-US" sz="1800" b="0" i="1" smtClean="0">
                              <a:latin typeface="Cambria Math" panose="02040503050406030204" pitchFamily="18" charset="0"/>
                            </a:rPr>
                            <m:t>𝑡</m:t>
                          </m:r>
                        </m:sub>
                      </m:sSub>
                      <m:r>
                        <a:rPr lang="en-US" sz="1800" b="0" i="1" smtClean="0">
                          <a:latin typeface="Cambria Math" panose="02040503050406030204" pitchFamily="18" charset="0"/>
                        </a:rPr>
                        <m:t>=</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1−</m:t>
                          </m:r>
                          <m:sSub>
                            <m:sSubPr>
                              <m:ctrlPr>
                                <a:rPr lang="en-US" sz="1800" i="1">
                                  <a:latin typeface="Cambria Math" panose="02040503050406030204" pitchFamily="18" charset="0"/>
                                </a:rPr>
                              </m:ctrlPr>
                            </m:sSubPr>
                            <m:e>
                              <m:acc>
                                <m:accPr>
                                  <m:chr m:val="⃗"/>
                                  <m:ctrlPr>
                                    <a:rPr lang="en-US" sz="1800" i="1">
                                      <a:latin typeface="Cambria Math" panose="02040503050406030204" pitchFamily="18" charset="0"/>
                                    </a:rPr>
                                  </m:ctrlPr>
                                </m:accPr>
                                <m:e>
                                  <m:r>
                                    <a:rPr lang="en-US" sz="1800" i="1">
                                      <a:latin typeface="Cambria Math" panose="02040503050406030204" pitchFamily="18" charset="0"/>
                                    </a:rPr>
                                    <m:t>𝑧</m:t>
                                  </m:r>
                                </m:e>
                              </m:acc>
                            </m:e>
                            <m:sub>
                              <m:r>
                                <a:rPr lang="en-US" sz="1800" i="1">
                                  <a:latin typeface="Cambria Math" panose="02040503050406030204" pitchFamily="18" charset="0"/>
                                </a:rPr>
                                <m:t>𝑡</m:t>
                              </m:r>
                            </m:sub>
                          </m:sSub>
                        </m:e>
                      </m:d>
                      <m:r>
                        <a:rPr lang="en-US" sz="1800" b="0" i="1" smtClean="0">
                          <a:latin typeface="Cambria Math" panose="02040503050406030204" pitchFamily="18" charset="0"/>
                        </a:rPr>
                        <m:t> </m:t>
                      </m:r>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b="0" i="1" smtClean="0">
                              <a:latin typeface="Cambria Math" panose="02040503050406030204" pitchFamily="18" charset="0"/>
                            </a:rPr>
                            <m:t> </m:t>
                          </m:r>
                          <m:acc>
                            <m:accPr>
                              <m:chr m:val="⃗"/>
                              <m:ctrlPr>
                                <a:rPr lang="en-US" sz="1800" i="1">
                                  <a:latin typeface="Cambria Math" panose="02040503050406030204" pitchFamily="18" charset="0"/>
                                </a:rPr>
                              </m:ctrlPr>
                            </m:accPr>
                            <m:e>
                              <m:r>
                                <a:rPr lang="en-US" sz="1800" i="1">
                                  <a:latin typeface="Cambria Math" panose="02040503050406030204" pitchFamily="18" charset="0"/>
                                </a:rPr>
                                <m:t>𝑛</m:t>
                              </m:r>
                            </m:e>
                          </m:acc>
                        </m:e>
                        <m:sub>
                          <m:r>
                            <a:rPr lang="en-US" sz="1800" i="1">
                              <a:latin typeface="Cambria Math" panose="02040503050406030204" pitchFamily="18" charset="0"/>
                            </a:rPr>
                            <m:t>𝑡</m:t>
                          </m:r>
                        </m:sub>
                      </m:sSub>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acc>
                            <m:accPr>
                              <m:chr m:val="⃗"/>
                              <m:ctrlPr>
                                <a:rPr lang="en-US" sz="1800" i="1">
                                  <a:latin typeface="Cambria Math" panose="02040503050406030204" pitchFamily="18" charset="0"/>
                                </a:rPr>
                              </m:ctrlPr>
                            </m:accPr>
                            <m:e>
                              <m:r>
                                <a:rPr lang="en-US" sz="1800" i="1">
                                  <a:latin typeface="Cambria Math" panose="02040503050406030204" pitchFamily="18" charset="0"/>
                                </a:rPr>
                                <m:t>𝑧</m:t>
                              </m:r>
                            </m:e>
                          </m:acc>
                        </m:e>
                        <m:sub>
                          <m:r>
                            <a:rPr lang="en-US" sz="1800" i="1">
                              <a:latin typeface="Cambria Math" panose="02040503050406030204" pitchFamily="18" charset="0"/>
                            </a:rPr>
                            <m:t>𝑡</m:t>
                          </m:r>
                        </m:sub>
                      </m:sSub>
                      <m:r>
                        <a:rPr lang="en-US" sz="1800" b="0" i="1" smtClean="0">
                          <a:latin typeface="Cambria Math" panose="02040503050406030204" pitchFamily="18" charset="0"/>
                        </a:rPr>
                        <m:t> </m:t>
                      </m:r>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b="0" i="1" smtClean="0">
                              <a:latin typeface="Cambria Math" panose="02040503050406030204" pitchFamily="18" charset="0"/>
                            </a:rPr>
                            <m:t> </m:t>
                          </m:r>
                          <m:acc>
                            <m:accPr>
                              <m:chr m:val="⃗"/>
                              <m:ctrlPr>
                                <a:rPr lang="en-US" sz="1800" i="1">
                                  <a:latin typeface="Cambria Math" panose="02040503050406030204" pitchFamily="18" charset="0"/>
                                </a:rPr>
                              </m:ctrlPr>
                            </m:accPr>
                            <m:e>
                              <m:r>
                                <a:rPr lang="en-US" sz="1800" i="1">
                                  <a:latin typeface="Cambria Math" panose="02040503050406030204" pitchFamily="18" charset="0"/>
                                </a:rPr>
                                <m:t>h</m:t>
                              </m:r>
                            </m:e>
                          </m:acc>
                        </m:e>
                        <m:sub>
                          <m:d>
                            <m:dPr>
                              <m:ctrlPr>
                                <a:rPr lang="en-US" sz="1800" i="1">
                                  <a:latin typeface="Cambria Math" panose="02040503050406030204" pitchFamily="18" charset="0"/>
                                </a:rPr>
                              </m:ctrlPr>
                            </m:dPr>
                            <m:e>
                              <m:r>
                                <a:rPr lang="en-US" sz="1800" i="1">
                                  <a:latin typeface="Cambria Math" panose="02040503050406030204" pitchFamily="18" charset="0"/>
                                </a:rPr>
                                <m:t>𝑡</m:t>
                              </m:r>
                              <m:r>
                                <a:rPr lang="en-US" sz="1800" i="1">
                                  <a:latin typeface="Cambria Math" panose="02040503050406030204" pitchFamily="18" charset="0"/>
                                </a:rPr>
                                <m:t>−1</m:t>
                              </m:r>
                            </m:e>
                          </m:d>
                        </m:sub>
                      </m:sSub>
                    </m:oMath>
                  </m:oMathPara>
                </a14:m>
                <a:endParaRPr lang="en-US" sz="1800" dirty="0"/>
              </a:p>
              <a:p>
                <a:pPr marL="0" indent="0">
                  <a:buNone/>
                </a:pPr>
                <a:endParaRPr lang="en-US" dirty="0"/>
              </a:p>
            </p:txBody>
          </p:sp>
        </mc:Choice>
        <mc:Fallback xmlns="">
          <p:sp>
            <p:nvSpPr>
              <p:cNvPr id="7" name="Content Placeholder 6"/>
              <p:cNvSpPr>
                <a:spLocks noGrp="1" noRot="1" noChangeAspect="1" noMove="1" noResize="1" noEditPoints="1" noAdjustHandles="1" noChangeArrowheads="1" noChangeShapeType="1" noTextEdit="1"/>
              </p:cNvSpPr>
              <p:nvPr>
                <p:ph sz="half" idx="2"/>
              </p:nvPr>
            </p:nvSpPr>
            <p:spPr>
              <a:xfrm>
                <a:off x="6235506" y="1395712"/>
                <a:ext cx="5181600" cy="4960639"/>
              </a:xfrm>
              <a:blipFill rotWithShape="0">
                <a:blip r:embed="rId2"/>
                <a:stretch>
                  <a:fillRect/>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09880581-6DCB-43E5-A93F-502212690ACB}" type="slidenum">
              <a:rPr lang="en-US" smtClean="0"/>
              <a:pPr/>
              <a:t>45</a:t>
            </a:fld>
            <a:endParaRPr lang="en-US" dirty="0"/>
          </a:p>
        </p:txBody>
      </p:sp>
      <p:sp>
        <p:nvSpPr>
          <p:cNvPr id="8" name="TextBox 7"/>
          <p:cNvSpPr txBox="1"/>
          <p:nvPr/>
        </p:nvSpPr>
        <p:spPr>
          <a:xfrm>
            <a:off x="1223889" y="1392691"/>
            <a:ext cx="4775976" cy="922945"/>
          </a:xfrm>
          <a:prstGeom prst="rect">
            <a:avLst/>
          </a:prstGeom>
          <a:noFill/>
          <a:ln>
            <a:solidFill>
              <a:schemeClr val="tx1"/>
            </a:solidFill>
          </a:ln>
        </p:spPr>
        <p:txBody>
          <a:bodyPr wrap="square" rtlCol="0">
            <a:spAutoFit/>
          </a:bodyPr>
          <a:lstStyle/>
          <a:p>
            <a:r>
              <a:rPr lang="en-US" dirty="0" smtClean="0"/>
              <a:t>The </a:t>
            </a:r>
            <a:r>
              <a:rPr lang="en-US" i="1" dirty="0" smtClean="0"/>
              <a:t>reset gate</a:t>
            </a:r>
            <a:r>
              <a:rPr lang="en-US" dirty="0" smtClean="0"/>
              <a:t> determines how much of the previous hidden state is relevant in the update of the hidden state</a:t>
            </a:r>
            <a:endParaRPr lang="en-US" i="1" dirty="0"/>
          </a:p>
        </p:txBody>
      </p:sp>
      <p:sp>
        <p:nvSpPr>
          <p:cNvPr id="9" name="TextBox 8"/>
          <p:cNvSpPr txBox="1"/>
          <p:nvPr/>
        </p:nvSpPr>
        <p:spPr>
          <a:xfrm>
            <a:off x="1223885" y="3678191"/>
            <a:ext cx="4775981" cy="646074"/>
          </a:xfrm>
          <a:prstGeom prst="rect">
            <a:avLst/>
          </a:prstGeom>
          <a:noFill/>
          <a:ln>
            <a:solidFill>
              <a:schemeClr val="tx1"/>
            </a:solidFill>
          </a:ln>
        </p:spPr>
        <p:txBody>
          <a:bodyPr wrap="square" rtlCol="0">
            <a:spAutoFit/>
          </a:bodyPr>
          <a:lstStyle/>
          <a:p>
            <a:r>
              <a:rPr lang="en-US" dirty="0" smtClean="0"/>
              <a:t>The </a:t>
            </a:r>
            <a:r>
              <a:rPr lang="en-US" i="1" dirty="0" smtClean="0"/>
              <a:t>new gate</a:t>
            </a:r>
            <a:r>
              <a:rPr lang="en-US" dirty="0" smtClean="0"/>
              <a:t> calculates the proposed new hidden state</a:t>
            </a:r>
            <a:endParaRPr lang="en-US" dirty="0"/>
          </a:p>
        </p:txBody>
      </p:sp>
      <p:sp>
        <p:nvSpPr>
          <p:cNvPr id="10" name="TextBox 9"/>
          <p:cNvSpPr txBox="1"/>
          <p:nvPr/>
        </p:nvSpPr>
        <p:spPr>
          <a:xfrm>
            <a:off x="1230922" y="2450273"/>
            <a:ext cx="4768943" cy="922945"/>
          </a:xfrm>
          <a:prstGeom prst="rect">
            <a:avLst/>
          </a:prstGeom>
          <a:noFill/>
          <a:ln>
            <a:solidFill>
              <a:schemeClr val="tx1"/>
            </a:solidFill>
          </a:ln>
        </p:spPr>
        <p:txBody>
          <a:bodyPr wrap="square" rtlCol="0">
            <a:spAutoFit/>
          </a:bodyPr>
          <a:lstStyle/>
          <a:p>
            <a:r>
              <a:rPr lang="en-US" dirty="0" smtClean="0"/>
              <a:t>The </a:t>
            </a:r>
            <a:r>
              <a:rPr lang="en-US" i="1" dirty="0" smtClean="0"/>
              <a:t>update gate</a:t>
            </a:r>
            <a:r>
              <a:rPr lang="en-US" dirty="0" smtClean="0"/>
              <a:t> controls how much information from the previous hidden state caries to the current hidden state.</a:t>
            </a:r>
            <a:endParaRPr lang="en-US" i="1" dirty="0"/>
          </a:p>
        </p:txBody>
      </p:sp>
      <p:sp>
        <p:nvSpPr>
          <p:cNvPr id="13" name="TextBox 12"/>
          <p:cNvSpPr txBox="1"/>
          <p:nvPr/>
        </p:nvSpPr>
        <p:spPr>
          <a:xfrm>
            <a:off x="1230922" y="5030847"/>
            <a:ext cx="4768943" cy="369204"/>
          </a:xfrm>
          <a:prstGeom prst="rect">
            <a:avLst/>
          </a:prstGeom>
          <a:noFill/>
          <a:ln>
            <a:solidFill>
              <a:schemeClr val="tx1"/>
            </a:solidFill>
          </a:ln>
        </p:spPr>
        <p:txBody>
          <a:bodyPr wrap="square" rtlCol="0">
            <a:spAutoFit/>
          </a:bodyPr>
          <a:lstStyle/>
          <a:p>
            <a:r>
              <a:rPr lang="en-US" dirty="0" smtClean="0"/>
              <a:t>Hidden state applies output gate to cell state</a:t>
            </a:r>
            <a:endParaRPr lang="en-US" i="1" dirty="0"/>
          </a:p>
        </p:txBody>
      </p:sp>
      <p:sp>
        <p:nvSpPr>
          <p:cNvPr id="14" name="Right Arrow 13"/>
          <p:cNvSpPr/>
          <p:nvPr/>
        </p:nvSpPr>
        <p:spPr>
          <a:xfrm>
            <a:off x="6084277" y="1751428"/>
            <a:ext cx="583809" cy="2180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p:cNvSpPr/>
          <p:nvPr/>
        </p:nvSpPr>
        <p:spPr>
          <a:xfrm>
            <a:off x="6084275" y="2802017"/>
            <a:ext cx="640080" cy="21945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p:cNvSpPr/>
          <p:nvPr/>
        </p:nvSpPr>
        <p:spPr>
          <a:xfrm>
            <a:off x="6084276" y="3892203"/>
            <a:ext cx="182880" cy="2180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ight Arrow 18"/>
          <p:cNvSpPr/>
          <p:nvPr/>
        </p:nvSpPr>
        <p:spPr>
          <a:xfrm>
            <a:off x="6084276" y="5106424"/>
            <a:ext cx="914400" cy="2180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5381121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Gradient Descent</a:t>
            </a:r>
            <a:endParaRPr lang="en-US" dirty="0"/>
          </a:p>
        </p:txBody>
      </p:sp>
      <p:sp>
        <p:nvSpPr>
          <p:cNvPr id="6" name="Content Placeholder 5"/>
          <p:cNvSpPr>
            <a:spLocks noGrp="1"/>
          </p:cNvSpPr>
          <p:nvPr>
            <p:ph sz="half" idx="1"/>
          </p:nvPr>
        </p:nvSpPr>
        <p:spPr/>
        <p:txBody>
          <a:bodyPr>
            <a:normAutofit/>
          </a:bodyPr>
          <a:lstStyle/>
          <a:p>
            <a:r>
              <a:rPr lang="en-US" sz="3200" dirty="0" smtClean="0"/>
              <a:t>Gradient descent is the algorithm that updates the model’s parameters</a:t>
            </a:r>
          </a:p>
          <a:p>
            <a:endParaRPr lang="en-US" sz="3200" dirty="0"/>
          </a:p>
          <a:p>
            <a:r>
              <a:rPr lang="en-US" sz="3200" dirty="0" smtClean="0"/>
              <a:t>The algorithm makes incremental steps to minimize the error between model output and truth</a:t>
            </a:r>
            <a:endParaRPr lang="en-US" sz="3200" dirty="0"/>
          </a:p>
        </p:txBody>
      </p:sp>
      <p:pic>
        <p:nvPicPr>
          <p:cNvPr id="8" name="Content Placeholder 7"/>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6172200" y="2212320"/>
            <a:ext cx="5181600" cy="3147736"/>
          </a:xfrm>
        </p:spPr>
      </p:pic>
      <p:sp>
        <p:nvSpPr>
          <p:cNvPr id="4" name="Slide Number Placeholder 3"/>
          <p:cNvSpPr>
            <a:spLocks noGrp="1"/>
          </p:cNvSpPr>
          <p:nvPr>
            <p:ph type="sldNum" sz="quarter" idx="12"/>
          </p:nvPr>
        </p:nvSpPr>
        <p:spPr/>
        <p:txBody>
          <a:bodyPr/>
          <a:lstStyle/>
          <a:p>
            <a:fld id="{09880581-6DCB-43E5-A93F-502212690ACB}" type="slidenum">
              <a:rPr lang="en-US" smtClean="0"/>
              <a:pPr/>
              <a:t>46</a:t>
            </a:fld>
            <a:endParaRPr lang="en-US" dirty="0"/>
          </a:p>
        </p:txBody>
      </p:sp>
    </p:spTree>
    <p:extLst>
      <p:ext uri="{BB962C8B-B14F-4D97-AF65-F5344CB8AC3E}">
        <p14:creationId xmlns:p14="http://schemas.microsoft.com/office/powerpoint/2010/main" val="52076554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Gradient Descent</a:t>
            </a:r>
            <a:endParaRPr lang="en-US" dirty="0"/>
          </a:p>
        </p:txBody>
      </p:sp>
      <p:sp>
        <p:nvSpPr>
          <p:cNvPr id="3" name="Content Placeholder 2"/>
          <p:cNvSpPr>
            <a:spLocks noGrp="1"/>
          </p:cNvSpPr>
          <p:nvPr>
            <p:ph sz="half" idx="1"/>
          </p:nvPr>
        </p:nvSpPr>
        <p:spPr/>
        <p:txBody>
          <a:bodyPr>
            <a:normAutofit/>
          </a:bodyPr>
          <a:lstStyle/>
          <a:p>
            <a:r>
              <a:rPr lang="en-US" sz="3200" dirty="0" smtClean="0"/>
              <a:t>Example illustration of gradient descent for a complicated model</a:t>
            </a:r>
          </a:p>
          <a:p>
            <a:endParaRPr lang="en-US" sz="3200" dirty="0" smtClean="0"/>
          </a:p>
          <a:p>
            <a:r>
              <a:rPr lang="en-US" sz="3200" dirty="0" smtClean="0"/>
              <a:t>The algorithm incrementally steps to find the global minimum of the loss function</a:t>
            </a:r>
            <a:endParaRPr lang="en-US" sz="3200" dirty="0"/>
          </a:p>
        </p:txBody>
      </p:sp>
      <p:pic>
        <p:nvPicPr>
          <p:cNvPr id="6" name="Content Placeholder 5"/>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72200" y="2329558"/>
            <a:ext cx="5181600" cy="2913260"/>
          </a:xfrm>
        </p:spPr>
      </p:pic>
      <p:sp>
        <p:nvSpPr>
          <p:cNvPr id="5" name="Slide Number Placeholder 4"/>
          <p:cNvSpPr>
            <a:spLocks noGrp="1"/>
          </p:cNvSpPr>
          <p:nvPr>
            <p:ph type="sldNum" sz="quarter" idx="12"/>
          </p:nvPr>
        </p:nvSpPr>
        <p:spPr/>
        <p:txBody>
          <a:bodyPr/>
          <a:lstStyle/>
          <a:p>
            <a:fld id="{09880581-6DCB-43E5-A93F-502212690ACB}" type="slidenum">
              <a:rPr lang="en-US" smtClean="0"/>
              <a:t>47</a:t>
            </a:fld>
            <a:endParaRPr lang="en-US"/>
          </a:p>
        </p:txBody>
      </p:sp>
    </p:spTree>
    <p:extLst>
      <p:ext uri="{BB962C8B-B14F-4D97-AF65-F5344CB8AC3E}">
        <p14:creationId xmlns:p14="http://schemas.microsoft.com/office/powerpoint/2010/main" val="60126814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Turbulence Sensor</a:t>
            </a:r>
            <a:endParaRPr lang="en-US" dirty="0"/>
          </a:p>
        </p:txBody>
      </p:sp>
      <p:sp>
        <p:nvSpPr>
          <p:cNvPr id="3" name="Content Placeholder 2"/>
          <p:cNvSpPr>
            <a:spLocks noGrp="1"/>
          </p:cNvSpPr>
          <p:nvPr>
            <p:ph idx="1"/>
          </p:nvPr>
        </p:nvSpPr>
        <p:spPr>
          <a:xfrm>
            <a:off x="838199" y="1497455"/>
            <a:ext cx="10626969" cy="4679508"/>
          </a:xfrm>
        </p:spPr>
        <p:txBody>
          <a:bodyPr/>
          <a:lstStyle/>
          <a:p>
            <a:r>
              <a:rPr lang="en-US" sz="3200" dirty="0"/>
              <a:t>The </a:t>
            </a:r>
            <a:r>
              <a:rPr lang="en-US" sz="3200" dirty="0" smtClean="0"/>
              <a:t>DELTA is </a:t>
            </a:r>
            <a:r>
              <a:rPr lang="en-US" sz="3200" dirty="0"/>
              <a:t>a profiler </a:t>
            </a:r>
            <a:r>
              <a:rPr lang="en-US" sz="3200" dirty="0" smtClean="0"/>
              <a:t>that measures turbulence </a:t>
            </a:r>
            <a:r>
              <a:rPr lang="en-US" sz="3200" i="1" dirty="0" smtClean="0"/>
              <a:t>along the propagation path</a:t>
            </a:r>
            <a:endParaRPr lang="en-US" sz="3200" dirty="0"/>
          </a:p>
          <a:p>
            <a:pPr lvl="1"/>
            <a:r>
              <a:rPr lang="en-US" dirty="0"/>
              <a:t>C</a:t>
            </a:r>
            <a:r>
              <a:rPr lang="en-US" dirty="0" smtClean="0"/>
              <a:t>alculates </a:t>
            </a:r>
            <a:r>
              <a:rPr lang="en-US" dirty="0"/>
              <a:t>differential jitter of feature </a:t>
            </a:r>
            <a:r>
              <a:rPr lang="en-US" dirty="0" smtClean="0"/>
              <a:t>pairs as a function of angular separation</a:t>
            </a:r>
          </a:p>
          <a:p>
            <a:r>
              <a:rPr lang="en-US" sz="3200" dirty="0" smtClean="0"/>
              <a:t>Measurements are uniform-path averaged</a:t>
            </a:r>
            <a:endParaRPr lang="en-US" sz="3200" dirty="0"/>
          </a:p>
        </p:txBody>
      </p:sp>
      <p:sp>
        <p:nvSpPr>
          <p:cNvPr id="4" name="Slide Number Placeholder 3"/>
          <p:cNvSpPr>
            <a:spLocks noGrp="1"/>
          </p:cNvSpPr>
          <p:nvPr>
            <p:ph type="sldNum" sz="quarter" idx="12"/>
          </p:nvPr>
        </p:nvSpPr>
        <p:spPr/>
        <p:txBody>
          <a:bodyPr/>
          <a:lstStyle/>
          <a:p>
            <a:fld id="{09880581-6DCB-43E5-A93F-502212690ACB}" type="slidenum">
              <a:rPr lang="en-US" smtClean="0"/>
              <a:pPr/>
              <a:t>48</a:t>
            </a:fld>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77034" y="3630101"/>
            <a:ext cx="3840481" cy="288036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23256" y="3630101"/>
            <a:ext cx="3840480" cy="2880360"/>
          </a:xfrm>
          <a:prstGeom prst="rect">
            <a:avLst/>
          </a:prstGeom>
        </p:spPr>
      </p:pic>
    </p:spTree>
    <p:extLst>
      <p:ext uri="{BB962C8B-B14F-4D97-AF65-F5344CB8AC3E}">
        <p14:creationId xmlns:p14="http://schemas.microsoft.com/office/powerpoint/2010/main" val="31252477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smtClean="0"/>
              <a:t>Machine Learning for Turbulence</a:t>
            </a:r>
            <a:endParaRPr lang="en-US" b="0" dirty="0"/>
          </a:p>
        </p:txBody>
      </p:sp>
      <p:sp>
        <p:nvSpPr>
          <p:cNvPr id="3" name="Content Placeholder 2"/>
          <p:cNvSpPr>
            <a:spLocks noGrp="1"/>
          </p:cNvSpPr>
          <p:nvPr>
            <p:ph idx="1"/>
          </p:nvPr>
        </p:nvSpPr>
        <p:spPr>
          <a:xfrm>
            <a:off x="838200" y="1497455"/>
            <a:ext cx="10515600" cy="4679508"/>
          </a:xfrm>
        </p:spPr>
        <p:txBody>
          <a:bodyPr>
            <a:normAutofit lnSpcReduction="10000"/>
          </a:bodyPr>
          <a:lstStyle/>
          <a:p>
            <a:r>
              <a:rPr lang="en-US" sz="3500" dirty="0" smtClean="0"/>
              <a:t>Machine learning models relate local weather parameters with turbulence strength</a:t>
            </a:r>
          </a:p>
          <a:p>
            <a:endParaRPr lang="en-US" sz="3500" dirty="0" smtClean="0"/>
          </a:p>
          <a:p>
            <a:r>
              <a:rPr lang="en-US" sz="3500" dirty="0" smtClean="0"/>
              <a:t>From weather at a specific time the models predict turbulence strength at that time</a:t>
            </a:r>
          </a:p>
          <a:p>
            <a:endParaRPr lang="en-US" sz="3500" dirty="0" smtClean="0"/>
          </a:p>
          <a:p>
            <a:r>
              <a:rPr lang="en-US" sz="3500" dirty="0"/>
              <a:t>More useful to </a:t>
            </a:r>
            <a:r>
              <a:rPr lang="en-US" sz="3500" i="1" dirty="0"/>
              <a:t>forecast</a:t>
            </a:r>
            <a:r>
              <a:rPr lang="en-US" sz="3500" dirty="0"/>
              <a:t> future </a:t>
            </a:r>
            <a:r>
              <a:rPr lang="en-US" sz="3500"/>
              <a:t>turbulence </a:t>
            </a:r>
            <a:r>
              <a:rPr lang="en-US" sz="3500" smtClean="0"/>
              <a:t>conditions</a:t>
            </a:r>
            <a:endParaRPr lang="en-US" sz="3500" dirty="0"/>
          </a:p>
          <a:p>
            <a:pPr lvl="1"/>
            <a:r>
              <a:rPr lang="en-US" sz="3100" dirty="0"/>
              <a:t>Requires the download </a:t>
            </a:r>
            <a:r>
              <a:rPr lang="en-US" sz="3100" dirty="0" smtClean="0"/>
              <a:t>of </a:t>
            </a:r>
            <a:r>
              <a:rPr lang="en-US" sz="3100" dirty="0"/>
              <a:t>numerical weather prediction data</a:t>
            </a:r>
          </a:p>
          <a:p>
            <a:endParaRPr lang="en-US" sz="3200" dirty="0" smtClean="0"/>
          </a:p>
        </p:txBody>
      </p:sp>
      <p:sp>
        <p:nvSpPr>
          <p:cNvPr id="4" name="Slide Number Placeholder 3"/>
          <p:cNvSpPr>
            <a:spLocks noGrp="1"/>
          </p:cNvSpPr>
          <p:nvPr>
            <p:ph type="sldNum" sz="quarter" idx="12"/>
          </p:nvPr>
        </p:nvSpPr>
        <p:spPr/>
        <p:txBody>
          <a:bodyPr/>
          <a:lstStyle/>
          <a:p>
            <a:fld id="{09880581-6DCB-43E5-A93F-502212690ACB}" type="slidenum">
              <a:rPr lang="en-US" smtClean="0"/>
              <a:pPr/>
              <a:t>4</a:t>
            </a:fld>
            <a:endParaRPr lang="en-US" dirty="0"/>
          </a:p>
        </p:txBody>
      </p:sp>
    </p:spTree>
    <p:extLst>
      <p:ext uri="{BB962C8B-B14F-4D97-AF65-F5344CB8AC3E}">
        <p14:creationId xmlns:p14="http://schemas.microsoft.com/office/powerpoint/2010/main" val="448393929"/>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Probability Density Plots</a:t>
            </a:r>
            <a:endParaRPr lang="en-US" dirty="0"/>
          </a:p>
        </p:txBody>
      </p:sp>
      <p:sp>
        <p:nvSpPr>
          <p:cNvPr id="3" name="Slide Number Placeholder 2"/>
          <p:cNvSpPr>
            <a:spLocks noGrp="1"/>
          </p:cNvSpPr>
          <p:nvPr>
            <p:ph type="sldNum" sz="quarter" idx="12"/>
          </p:nvPr>
        </p:nvSpPr>
        <p:spPr>
          <a:xfrm>
            <a:off x="9264750" y="6356351"/>
            <a:ext cx="2743200" cy="365125"/>
          </a:xfrm>
        </p:spPr>
        <p:txBody>
          <a:bodyPr/>
          <a:lstStyle/>
          <a:p>
            <a:fld id="{09880581-6DCB-43E5-A93F-502212690ACB}" type="slidenum">
              <a:rPr lang="en-US" smtClean="0"/>
              <a:t>49</a:t>
            </a:fld>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8549" y="1719725"/>
            <a:ext cx="3048000" cy="228600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16731" y="1719725"/>
            <a:ext cx="3048000" cy="2286000"/>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24913" y="1719725"/>
            <a:ext cx="3048000" cy="2286000"/>
          </a:xfrm>
          <a:prstGeom prst="rect">
            <a:avLst/>
          </a:prstGeom>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0341" y="4322934"/>
            <a:ext cx="3048000" cy="2286000"/>
          </a:xfrm>
          <a:prstGeom prst="rect">
            <a:avLst/>
          </a:prstGeom>
        </p:spPr>
      </p:pic>
      <p:pic>
        <p:nvPicPr>
          <p:cNvPr id="8" name="Picture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508523" y="4322934"/>
            <a:ext cx="3048000" cy="2286000"/>
          </a:xfrm>
          <a:prstGeom prst="rect">
            <a:avLst/>
          </a:prstGeom>
        </p:spPr>
      </p:pic>
      <p:pic>
        <p:nvPicPr>
          <p:cNvPr id="9" name="Picture 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216705" y="4322934"/>
            <a:ext cx="3048000" cy="2286000"/>
          </a:xfrm>
          <a:prstGeom prst="rect">
            <a:avLst/>
          </a:prstGeom>
        </p:spPr>
      </p:pic>
      <p:sp>
        <p:nvSpPr>
          <p:cNvPr id="10" name="TextBox 9"/>
          <p:cNvSpPr txBox="1"/>
          <p:nvPr/>
        </p:nvSpPr>
        <p:spPr>
          <a:xfrm>
            <a:off x="1366908" y="1698822"/>
            <a:ext cx="1207478" cy="307777"/>
          </a:xfrm>
          <a:prstGeom prst="rect">
            <a:avLst/>
          </a:prstGeom>
          <a:solidFill>
            <a:srgbClr val="FFC000"/>
          </a:solidFill>
          <a:ln>
            <a:solidFill>
              <a:schemeClr val="tx1"/>
            </a:solidFill>
          </a:ln>
        </p:spPr>
        <p:txBody>
          <a:bodyPr wrap="square" rtlCol="0">
            <a:spAutoFit/>
          </a:bodyPr>
          <a:lstStyle/>
          <a:p>
            <a:pPr algn="ctr"/>
            <a:r>
              <a:rPr lang="en-US" sz="1400" dirty="0" smtClean="0"/>
              <a:t>Temperature</a:t>
            </a:r>
            <a:endParaRPr lang="en-US" sz="1400" dirty="0"/>
          </a:p>
        </p:txBody>
      </p:sp>
      <p:sp>
        <p:nvSpPr>
          <p:cNvPr id="11" name="TextBox 10"/>
          <p:cNvSpPr txBox="1"/>
          <p:nvPr/>
        </p:nvSpPr>
        <p:spPr>
          <a:xfrm>
            <a:off x="5191807" y="1688451"/>
            <a:ext cx="1207478" cy="307777"/>
          </a:xfrm>
          <a:prstGeom prst="rect">
            <a:avLst/>
          </a:prstGeom>
          <a:solidFill>
            <a:srgbClr val="FFC000"/>
          </a:solidFill>
          <a:ln>
            <a:solidFill>
              <a:schemeClr val="tx1"/>
            </a:solidFill>
          </a:ln>
        </p:spPr>
        <p:txBody>
          <a:bodyPr wrap="square" rtlCol="0">
            <a:spAutoFit/>
          </a:bodyPr>
          <a:lstStyle/>
          <a:p>
            <a:pPr algn="ctr"/>
            <a:r>
              <a:rPr lang="en-US" sz="1400" dirty="0" smtClean="0"/>
              <a:t>Pressure</a:t>
            </a:r>
            <a:endParaRPr lang="en-US" sz="1400" dirty="0"/>
          </a:p>
        </p:txBody>
      </p:sp>
      <p:sp>
        <p:nvSpPr>
          <p:cNvPr id="12" name="TextBox 11"/>
          <p:cNvSpPr txBox="1"/>
          <p:nvPr/>
        </p:nvSpPr>
        <p:spPr>
          <a:xfrm>
            <a:off x="9201445" y="1779146"/>
            <a:ext cx="1597855" cy="307777"/>
          </a:xfrm>
          <a:prstGeom prst="rect">
            <a:avLst/>
          </a:prstGeom>
          <a:solidFill>
            <a:srgbClr val="FFC000"/>
          </a:solidFill>
          <a:ln>
            <a:solidFill>
              <a:schemeClr val="tx1"/>
            </a:solidFill>
          </a:ln>
        </p:spPr>
        <p:txBody>
          <a:bodyPr wrap="square" rtlCol="0">
            <a:spAutoFit/>
          </a:bodyPr>
          <a:lstStyle/>
          <a:p>
            <a:pPr algn="ctr"/>
            <a:r>
              <a:rPr lang="en-US" sz="1400" dirty="0" smtClean="0"/>
              <a:t>Relative Humidity</a:t>
            </a:r>
            <a:endParaRPr lang="en-US" sz="1400" dirty="0"/>
          </a:p>
        </p:txBody>
      </p:sp>
      <p:sp>
        <p:nvSpPr>
          <p:cNvPr id="13" name="TextBox 12"/>
          <p:cNvSpPr txBox="1"/>
          <p:nvPr/>
        </p:nvSpPr>
        <p:spPr>
          <a:xfrm>
            <a:off x="1787426" y="4292806"/>
            <a:ext cx="1090246" cy="307777"/>
          </a:xfrm>
          <a:prstGeom prst="rect">
            <a:avLst/>
          </a:prstGeom>
          <a:solidFill>
            <a:srgbClr val="FFC000"/>
          </a:solidFill>
          <a:ln>
            <a:solidFill>
              <a:schemeClr val="tx1"/>
            </a:solidFill>
          </a:ln>
        </p:spPr>
        <p:txBody>
          <a:bodyPr wrap="square" rtlCol="0">
            <a:spAutoFit/>
          </a:bodyPr>
          <a:lstStyle/>
          <a:p>
            <a:pPr algn="ctr"/>
            <a:r>
              <a:rPr lang="en-US" sz="1400" dirty="0" smtClean="0"/>
              <a:t>Wind Speed</a:t>
            </a:r>
            <a:endParaRPr lang="en-US" sz="1400" dirty="0"/>
          </a:p>
        </p:txBody>
      </p:sp>
      <p:sp>
        <p:nvSpPr>
          <p:cNvPr id="14" name="TextBox 13"/>
          <p:cNvSpPr txBox="1"/>
          <p:nvPr/>
        </p:nvSpPr>
        <p:spPr>
          <a:xfrm>
            <a:off x="5298829" y="4284427"/>
            <a:ext cx="1597855" cy="307777"/>
          </a:xfrm>
          <a:prstGeom prst="rect">
            <a:avLst/>
          </a:prstGeom>
          <a:solidFill>
            <a:srgbClr val="FFC000"/>
          </a:solidFill>
          <a:ln>
            <a:solidFill>
              <a:schemeClr val="tx1"/>
            </a:solidFill>
          </a:ln>
        </p:spPr>
        <p:txBody>
          <a:bodyPr wrap="square" rtlCol="0">
            <a:spAutoFit/>
          </a:bodyPr>
          <a:lstStyle/>
          <a:p>
            <a:pPr algn="ctr"/>
            <a:r>
              <a:rPr lang="en-US" sz="1400" dirty="0" smtClean="0"/>
              <a:t>Solar Irradiance</a:t>
            </a:r>
            <a:endParaRPr lang="en-US" sz="1400" dirty="0"/>
          </a:p>
        </p:txBody>
      </p:sp>
      <mc:AlternateContent xmlns:mc="http://schemas.openxmlformats.org/markup-compatibility/2006" xmlns:a14="http://schemas.microsoft.com/office/drawing/2010/main">
        <mc:Choice Requires="a14">
          <p:sp>
            <p:nvSpPr>
              <p:cNvPr id="15" name="TextBox 14"/>
              <p:cNvSpPr txBox="1"/>
              <p:nvPr/>
            </p:nvSpPr>
            <p:spPr>
              <a:xfrm>
                <a:off x="8550227" y="4231739"/>
                <a:ext cx="1597855" cy="307777"/>
              </a:xfrm>
              <a:prstGeom prst="rect">
                <a:avLst/>
              </a:prstGeom>
              <a:solidFill>
                <a:srgbClr val="FFC000"/>
              </a:solidFill>
              <a:ln>
                <a:solidFill>
                  <a:schemeClr val="tx1"/>
                </a:solidFill>
              </a:ln>
            </p:spPr>
            <p:txBody>
              <a:bodyPr wrap="square" rtlCol="0">
                <a:spAutoFit/>
              </a:bodyPr>
              <a:lstStyle/>
              <a:p>
                <a:pPr algn="ctr"/>
                <a:r>
                  <a:rPr lang="en-US" sz="1400" dirty="0" smtClean="0"/>
                  <a:t>Turbulence </a:t>
                </a:r>
                <a14:m>
                  <m:oMath xmlns:m="http://schemas.openxmlformats.org/officeDocument/2006/math">
                    <m:d>
                      <m:dPr>
                        <m:ctrlPr>
                          <a:rPr lang="en-US" sz="1400" i="1" smtClean="0">
                            <a:latin typeface="Cambria Math" panose="02040503050406030204" pitchFamily="18" charset="0"/>
                          </a:rPr>
                        </m:ctrlPr>
                      </m:dPr>
                      <m:e>
                        <m:sSubSup>
                          <m:sSubSupPr>
                            <m:ctrlPr>
                              <a:rPr lang="en-US" sz="1400" i="1" smtClean="0">
                                <a:latin typeface="Cambria Math" panose="02040503050406030204" pitchFamily="18" charset="0"/>
                              </a:rPr>
                            </m:ctrlPr>
                          </m:sSubSupPr>
                          <m:e>
                            <m:r>
                              <a:rPr lang="en-US" sz="1400" b="0" i="1" smtClean="0">
                                <a:latin typeface="Cambria Math" panose="02040503050406030204" pitchFamily="18" charset="0"/>
                              </a:rPr>
                              <m:t>𝐶</m:t>
                            </m:r>
                          </m:e>
                          <m:sub>
                            <m:r>
                              <a:rPr lang="en-US" sz="1400" b="0" i="1" smtClean="0">
                                <a:latin typeface="Cambria Math" panose="02040503050406030204" pitchFamily="18" charset="0"/>
                              </a:rPr>
                              <m:t>𝑛</m:t>
                            </m:r>
                          </m:sub>
                          <m:sup>
                            <m:r>
                              <a:rPr lang="en-US" sz="1400" b="0" i="1" smtClean="0">
                                <a:latin typeface="Cambria Math" panose="02040503050406030204" pitchFamily="18" charset="0"/>
                              </a:rPr>
                              <m:t>2</m:t>
                            </m:r>
                          </m:sup>
                        </m:sSubSup>
                      </m:e>
                    </m:d>
                  </m:oMath>
                </a14:m>
                <a:endParaRPr lang="en-US" sz="1400" dirty="0"/>
              </a:p>
            </p:txBody>
          </p:sp>
        </mc:Choice>
        <mc:Fallback xmlns="">
          <p:sp>
            <p:nvSpPr>
              <p:cNvPr id="15" name="TextBox 14"/>
              <p:cNvSpPr txBox="1">
                <a:spLocks noRot="1" noChangeAspect="1" noMove="1" noResize="1" noEditPoints="1" noAdjustHandles="1" noChangeArrowheads="1" noChangeShapeType="1" noTextEdit="1"/>
              </p:cNvSpPr>
              <p:nvPr/>
            </p:nvSpPr>
            <p:spPr>
              <a:xfrm>
                <a:off x="8550227" y="4231739"/>
                <a:ext cx="1597855" cy="307777"/>
              </a:xfrm>
              <a:prstGeom prst="rect">
                <a:avLst/>
              </a:prstGeom>
              <a:blipFill rotWithShape="0">
                <a:blip r:embed="rId9"/>
                <a:stretch>
                  <a:fillRect b="-18868"/>
                </a:stretch>
              </a:blipFill>
              <a:ln>
                <a:solidFill>
                  <a:schemeClr val="tx1"/>
                </a:solidFill>
              </a:ln>
            </p:spPr>
            <p:txBody>
              <a:bodyPr/>
              <a:lstStyle/>
              <a:p>
                <a:r>
                  <a:rPr lang="en-US">
                    <a:noFill/>
                  </a:rPr>
                  <a:t> </a:t>
                </a:r>
              </a:p>
            </p:txBody>
          </p:sp>
        </mc:Fallback>
      </mc:AlternateContent>
      <p:sp>
        <p:nvSpPr>
          <p:cNvPr id="19" name="TextBox 18"/>
          <p:cNvSpPr txBox="1"/>
          <p:nvPr/>
        </p:nvSpPr>
        <p:spPr>
          <a:xfrm>
            <a:off x="3004965" y="1112846"/>
            <a:ext cx="2617421" cy="415498"/>
          </a:xfrm>
          <a:prstGeom prst="rect">
            <a:avLst/>
          </a:prstGeom>
          <a:solidFill>
            <a:schemeClr val="accent5">
              <a:lumMod val="20000"/>
              <a:lumOff val="80000"/>
            </a:schemeClr>
          </a:solidFill>
          <a:ln>
            <a:solidFill>
              <a:schemeClr val="tx1"/>
            </a:solidFill>
          </a:ln>
        </p:spPr>
        <p:txBody>
          <a:bodyPr wrap="square" rtlCol="0">
            <a:spAutoFit/>
          </a:bodyPr>
          <a:lstStyle/>
          <a:p>
            <a:pPr algn="ctr"/>
            <a:r>
              <a:rPr lang="en-US" sz="1050" dirty="0" smtClean="0"/>
              <a:t>Validation dataset measurements beyond the dynamic range of the train dataset</a:t>
            </a:r>
            <a:endParaRPr lang="en-US" sz="1400" dirty="0"/>
          </a:p>
        </p:txBody>
      </p:sp>
      <p:cxnSp>
        <p:nvCxnSpPr>
          <p:cNvPr id="21" name="Straight Arrow Connector 20"/>
          <p:cNvCxnSpPr>
            <a:stCxn id="19" idx="2"/>
          </p:cNvCxnSpPr>
          <p:nvPr/>
        </p:nvCxnSpPr>
        <p:spPr>
          <a:xfrm flipH="1">
            <a:off x="3702769" y="1528344"/>
            <a:ext cx="610907" cy="1805697"/>
          </a:xfrm>
          <a:prstGeom prst="straightConnector1">
            <a:avLst/>
          </a:prstGeom>
          <a:ln w="28575">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13551477"/>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Turbulence Forecast Plots</a:t>
            </a:r>
            <a:endParaRPr lang="en-US" dirty="0"/>
          </a:p>
        </p:txBody>
      </p:sp>
      <p:sp>
        <p:nvSpPr>
          <p:cNvPr id="3" name="Slide Number Placeholder 2"/>
          <p:cNvSpPr>
            <a:spLocks noGrp="1"/>
          </p:cNvSpPr>
          <p:nvPr>
            <p:ph type="sldNum" sz="quarter" idx="12"/>
          </p:nvPr>
        </p:nvSpPr>
        <p:spPr/>
        <p:txBody>
          <a:bodyPr/>
          <a:lstStyle/>
          <a:p>
            <a:fld id="{09880581-6DCB-43E5-A93F-502212690ACB}" type="slidenum">
              <a:rPr lang="en-US" smtClean="0"/>
              <a:t>50</a:t>
            </a:fld>
            <a:endParaRPr lang="en-US"/>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83787" y="2414737"/>
            <a:ext cx="4389120" cy="274320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84852" y="2414737"/>
            <a:ext cx="3657600" cy="2743200"/>
          </a:xfrm>
          <a:prstGeom prst="rect">
            <a:avLst/>
          </a:prstGeom>
        </p:spPr>
      </p:pic>
      <p:sp>
        <p:nvSpPr>
          <p:cNvPr id="6" name="TextBox 5"/>
          <p:cNvSpPr txBox="1"/>
          <p:nvPr/>
        </p:nvSpPr>
        <p:spPr>
          <a:xfrm>
            <a:off x="7026814" y="6071707"/>
            <a:ext cx="2955803" cy="523220"/>
          </a:xfrm>
          <a:prstGeom prst="rect">
            <a:avLst/>
          </a:prstGeom>
          <a:solidFill>
            <a:schemeClr val="accent5">
              <a:lumMod val="20000"/>
              <a:lumOff val="80000"/>
            </a:schemeClr>
          </a:solidFill>
          <a:ln>
            <a:solidFill>
              <a:schemeClr val="tx1"/>
            </a:solidFill>
          </a:ln>
        </p:spPr>
        <p:txBody>
          <a:bodyPr wrap="square" rtlCol="0">
            <a:spAutoFit/>
          </a:bodyPr>
          <a:lstStyle/>
          <a:p>
            <a:pPr algn="ctr"/>
            <a:r>
              <a:rPr lang="en-US" sz="1400" dirty="0" smtClean="0"/>
              <a:t>Validation / test datasets are within the dynamic range of the train dataset</a:t>
            </a:r>
            <a:endParaRPr lang="en-US" sz="2000" dirty="0"/>
          </a:p>
        </p:txBody>
      </p:sp>
      <p:cxnSp>
        <p:nvCxnSpPr>
          <p:cNvPr id="7" name="Straight Arrow Connector 6"/>
          <p:cNvCxnSpPr/>
          <p:nvPr/>
        </p:nvCxnSpPr>
        <p:spPr>
          <a:xfrm flipV="1">
            <a:off x="9326880" y="4923692"/>
            <a:ext cx="393895" cy="1148015"/>
          </a:xfrm>
          <a:prstGeom prst="straightConnector1">
            <a:avLst/>
          </a:prstGeom>
          <a:ln w="28575">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V="1">
            <a:off x="7765366" y="4839286"/>
            <a:ext cx="77372" cy="1232421"/>
          </a:xfrm>
          <a:prstGeom prst="straightConnector1">
            <a:avLst/>
          </a:prstGeom>
          <a:ln w="28575">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2267927" y="5656209"/>
            <a:ext cx="2617421" cy="523220"/>
          </a:xfrm>
          <a:prstGeom prst="rect">
            <a:avLst/>
          </a:prstGeom>
          <a:solidFill>
            <a:schemeClr val="accent5">
              <a:lumMod val="20000"/>
              <a:lumOff val="80000"/>
            </a:schemeClr>
          </a:solidFill>
          <a:ln>
            <a:solidFill>
              <a:schemeClr val="tx1"/>
            </a:solidFill>
          </a:ln>
        </p:spPr>
        <p:txBody>
          <a:bodyPr wrap="square" rtlCol="0">
            <a:spAutoFit/>
          </a:bodyPr>
          <a:lstStyle/>
          <a:p>
            <a:pPr algn="ctr"/>
            <a:r>
              <a:rPr lang="en-US" sz="1400" dirty="0" smtClean="0"/>
              <a:t>Very weak measurements of turbulence are </a:t>
            </a:r>
            <a:r>
              <a:rPr lang="en-US" sz="1400" i="1" dirty="0" smtClean="0"/>
              <a:t>neutral events</a:t>
            </a:r>
            <a:endParaRPr lang="en-US" sz="2000" dirty="0"/>
          </a:p>
        </p:txBody>
      </p:sp>
      <p:cxnSp>
        <p:nvCxnSpPr>
          <p:cNvPr id="19" name="Straight Arrow Connector 18"/>
          <p:cNvCxnSpPr/>
          <p:nvPr/>
        </p:nvCxnSpPr>
        <p:spPr>
          <a:xfrm flipV="1">
            <a:off x="2525151" y="4541727"/>
            <a:ext cx="158190" cy="1114482"/>
          </a:xfrm>
          <a:prstGeom prst="straightConnector1">
            <a:avLst/>
          </a:prstGeom>
          <a:ln w="28575">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V="1">
            <a:off x="4290646" y="4248443"/>
            <a:ext cx="1206647" cy="1407766"/>
          </a:xfrm>
          <a:prstGeom prst="straightConnector1">
            <a:avLst/>
          </a:prstGeom>
          <a:ln w="28575">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75126863"/>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Grid Search Motivation</a:t>
            </a:r>
            <a:endParaRPr lang="en-US" dirty="0"/>
          </a:p>
        </p:txBody>
      </p:sp>
      <p:sp>
        <p:nvSpPr>
          <p:cNvPr id="6" name="Content Placeholder 5"/>
          <p:cNvSpPr>
            <a:spLocks noGrp="1"/>
          </p:cNvSpPr>
          <p:nvPr>
            <p:ph idx="1"/>
          </p:nvPr>
        </p:nvSpPr>
        <p:spPr/>
        <p:txBody>
          <a:bodyPr>
            <a:normAutofit/>
          </a:bodyPr>
          <a:lstStyle/>
          <a:p>
            <a:r>
              <a:rPr lang="en-US" sz="3200" dirty="0" smtClean="0"/>
              <a:t>There are many combinations of model training parameters that can be adjusted, and each can impact performance</a:t>
            </a:r>
          </a:p>
          <a:p>
            <a:endParaRPr lang="en-US" sz="3200" dirty="0"/>
          </a:p>
          <a:p>
            <a:r>
              <a:rPr lang="en-US" sz="3200" dirty="0" smtClean="0"/>
              <a:t>Example model training parameters:</a:t>
            </a:r>
            <a:endParaRPr lang="en-US" sz="3200" dirty="0"/>
          </a:p>
        </p:txBody>
      </p:sp>
      <p:sp>
        <p:nvSpPr>
          <p:cNvPr id="4" name="Slide Number Placeholder 3"/>
          <p:cNvSpPr>
            <a:spLocks noGrp="1"/>
          </p:cNvSpPr>
          <p:nvPr>
            <p:ph type="sldNum" sz="quarter" idx="12"/>
          </p:nvPr>
        </p:nvSpPr>
        <p:spPr/>
        <p:txBody>
          <a:bodyPr/>
          <a:lstStyle/>
          <a:p>
            <a:fld id="{09880581-6DCB-43E5-A93F-502212690ACB}" type="slidenum">
              <a:rPr lang="en-US" smtClean="0"/>
              <a:t>51</a:t>
            </a:fld>
            <a:endParaRPr lang="en-US"/>
          </a:p>
        </p:txBody>
      </p:sp>
      <p:graphicFrame>
        <p:nvGraphicFramePr>
          <p:cNvPr id="7" name="Table 6"/>
          <p:cNvGraphicFramePr>
            <a:graphicFrameLocks noGrp="1"/>
          </p:cNvGraphicFramePr>
          <p:nvPr>
            <p:extLst>
              <p:ext uri="{D42A27DB-BD31-4B8C-83A1-F6EECF244321}">
                <p14:modId xmlns:p14="http://schemas.microsoft.com/office/powerpoint/2010/main" val="1737586758"/>
              </p:ext>
            </p:extLst>
          </p:nvPr>
        </p:nvGraphicFramePr>
        <p:xfrm>
          <a:off x="1973517" y="4282148"/>
          <a:ext cx="8601004" cy="1483360"/>
        </p:xfrm>
        <a:graphic>
          <a:graphicData uri="http://schemas.openxmlformats.org/drawingml/2006/table">
            <a:tbl>
              <a:tblPr firstRow="1" bandRow="1">
                <a:tableStyleId>{5C22544A-7EE6-4342-B048-85BDC9FD1C3A}</a:tableStyleId>
              </a:tblPr>
              <a:tblGrid>
                <a:gridCol w="4300502"/>
                <a:gridCol w="4300502"/>
              </a:tblGrid>
              <a:tr h="370840">
                <a:tc>
                  <a:txBody>
                    <a:bodyPr/>
                    <a:lstStyle/>
                    <a:p>
                      <a:pPr algn="ctr"/>
                      <a:r>
                        <a:rPr lang="en-US" dirty="0" smtClean="0">
                          <a:solidFill>
                            <a:schemeClr val="tx1"/>
                          </a:solidFill>
                        </a:rPr>
                        <a:t>Parameter</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dirty="0" smtClean="0">
                          <a:solidFill>
                            <a:schemeClr val="tx1"/>
                          </a:solidFill>
                        </a:rPr>
                        <a:t>Description</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r>
              <a:tr h="370840">
                <a:tc>
                  <a:txBody>
                    <a:bodyPr/>
                    <a:lstStyle/>
                    <a:p>
                      <a:pPr algn="ctr"/>
                      <a:r>
                        <a:rPr lang="en-US" dirty="0" smtClean="0"/>
                        <a:t>optimization algorithm</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smtClean="0">
                          <a:solidFill>
                            <a:schemeClr val="tx1"/>
                          </a:solidFill>
                        </a:rPr>
                        <a:t>how</a:t>
                      </a:r>
                      <a:r>
                        <a:rPr lang="en-US" baseline="0" dirty="0" smtClean="0">
                          <a:solidFill>
                            <a:schemeClr val="tx1"/>
                          </a:solidFill>
                        </a:rPr>
                        <a:t> the model minimizes its loss function</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70840">
                <a:tc>
                  <a:txBody>
                    <a:bodyPr/>
                    <a:lstStyle/>
                    <a:p>
                      <a:pPr algn="ctr"/>
                      <a:r>
                        <a:rPr lang="en-US" dirty="0" smtClean="0"/>
                        <a:t>learning rate</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smtClean="0"/>
                        <a:t>step</a:t>
                      </a:r>
                      <a:r>
                        <a:rPr lang="en-US" baseline="0" dirty="0" smtClean="0"/>
                        <a:t> size taken by optimization algorithm</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70840">
                <a:tc>
                  <a:txBody>
                    <a:bodyPr/>
                    <a:lstStyle/>
                    <a:p>
                      <a:pPr algn="ctr"/>
                      <a:r>
                        <a:rPr lang="en-US" dirty="0" smtClean="0"/>
                        <a:t>number of layers</a:t>
                      </a:r>
                      <a:r>
                        <a:rPr lang="en-US" baseline="0" dirty="0" smtClean="0"/>
                        <a:t> &amp; nodes in architecture</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smtClean="0"/>
                        <a:t>size and structure of the model</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bl>
          </a:graphicData>
        </a:graphic>
      </p:graphicFrame>
    </p:spTree>
    <p:extLst>
      <p:ext uri="{BB962C8B-B14F-4D97-AF65-F5344CB8AC3E}">
        <p14:creationId xmlns:p14="http://schemas.microsoft.com/office/powerpoint/2010/main" val="288225989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Grid Search Description</a:t>
            </a:r>
            <a:endParaRPr lang="en-US" dirty="0"/>
          </a:p>
        </p:txBody>
      </p:sp>
      <mc:AlternateContent xmlns:mc="http://schemas.openxmlformats.org/markup-compatibility/2006" xmlns:a14="http://schemas.microsoft.com/office/drawing/2010/main">
        <mc:Choice Requires="a14">
          <p:sp>
            <p:nvSpPr>
              <p:cNvPr id="6" name="Content Placeholder 5"/>
              <p:cNvSpPr>
                <a:spLocks noGrp="1"/>
              </p:cNvSpPr>
              <p:nvPr>
                <p:ph idx="1"/>
              </p:nvPr>
            </p:nvSpPr>
            <p:spPr/>
            <p:txBody>
              <a:bodyPr>
                <a:normAutofit lnSpcReduction="10000"/>
              </a:bodyPr>
              <a:lstStyle/>
              <a:p>
                <a:r>
                  <a:rPr lang="en-US" dirty="0" smtClean="0"/>
                  <a:t>The </a:t>
                </a:r>
                <a:r>
                  <a:rPr lang="en-US" dirty="0"/>
                  <a:t>grid search </a:t>
                </a:r>
                <a:r>
                  <a:rPr lang="en-US" dirty="0" smtClean="0"/>
                  <a:t>trains models using a defined parameter space</a:t>
                </a:r>
              </a:p>
              <a:p>
                <a:endParaRPr lang="en-US" sz="2400" dirty="0"/>
              </a:p>
              <a:p>
                <a:r>
                  <a:rPr lang="en-US" dirty="0"/>
                  <a:t>Each model is trained on the train dataset and evaluated on the validation </a:t>
                </a:r>
                <a:r>
                  <a:rPr lang="en-US" dirty="0" smtClean="0"/>
                  <a:t>dataset</a:t>
                </a:r>
              </a:p>
              <a:p>
                <a:endParaRPr lang="en-US" sz="2400" dirty="0"/>
              </a:p>
              <a:p>
                <a:r>
                  <a:rPr lang="en-US" dirty="0" smtClean="0"/>
                  <a:t>Model performance is evaluated with RMSE (root mean square error)</a:t>
                </a:r>
              </a:p>
              <a:p>
                <a:pPr lvl="1"/>
                <a14:m>
                  <m:oMath xmlns:m="http://schemas.openxmlformats.org/officeDocument/2006/math">
                    <m:r>
                      <m:rPr>
                        <m:sty m:val="p"/>
                      </m:rPr>
                      <a:rPr lang="en-US" smtClean="0">
                        <a:latin typeface="Cambria Math" panose="02040503050406030204" pitchFamily="18" charset="0"/>
                      </a:rPr>
                      <m:t>RMSE</m:t>
                    </m:r>
                    <m:r>
                      <a:rPr lang="en-US" i="1">
                        <a:latin typeface="Cambria Math" panose="02040503050406030204" pitchFamily="18" charset="0"/>
                      </a:rPr>
                      <m:t>=</m:t>
                    </m:r>
                    <m:rad>
                      <m:radPr>
                        <m:degHide m:val="on"/>
                        <m:ctrlPr>
                          <a:rPr lang="en-US" i="1">
                            <a:latin typeface="Cambria Math" panose="02040503050406030204" pitchFamily="18" charset="0"/>
                          </a:rPr>
                        </m:ctrlPr>
                      </m:radPr>
                      <m:deg/>
                      <m:e>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𝑁</m:t>
                            </m:r>
                          </m:den>
                        </m:f>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𝑛</m:t>
                            </m:r>
                            <m:r>
                              <a:rPr lang="en-US" i="1">
                                <a:latin typeface="Cambria Math" panose="02040503050406030204" pitchFamily="18" charset="0"/>
                              </a:rPr>
                              <m:t>=1</m:t>
                            </m:r>
                          </m:sub>
                          <m:sup>
                            <m:r>
                              <a:rPr lang="en-US" i="1">
                                <a:latin typeface="Cambria Math" panose="02040503050406030204" pitchFamily="18" charset="0"/>
                              </a:rPr>
                              <m:t>𝑁</m:t>
                            </m:r>
                          </m:sup>
                          <m:e>
                            <m:sSup>
                              <m:sSupPr>
                                <m:ctrlPr>
                                  <a:rPr lang="en-US" i="1">
                                    <a:latin typeface="Cambria Math" panose="02040503050406030204" pitchFamily="18" charset="0"/>
                                  </a:rPr>
                                </m:ctrlPr>
                              </m:sSup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𝑛</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𝑛</m:t>
                                        </m:r>
                                      </m:sub>
                                    </m:sSub>
                                  </m:e>
                                </m:d>
                              </m:e>
                              <m:sup>
                                <m:r>
                                  <a:rPr lang="en-US" i="1">
                                    <a:latin typeface="Cambria Math" panose="02040503050406030204" pitchFamily="18" charset="0"/>
                                  </a:rPr>
                                  <m:t>2</m:t>
                                </m:r>
                              </m:sup>
                            </m:sSup>
                          </m:e>
                        </m:nary>
                      </m:e>
                    </m:rad>
                  </m:oMath>
                </a14:m>
                <a:endParaRPr lang="en-US" dirty="0" smtClean="0"/>
              </a:p>
              <a:p>
                <a:pPr lvl="1"/>
                <a:endParaRPr lang="en-US" dirty="0"/>
              </a:p>
              <a:p>
                <a:r>
                  <a:rPr lang="en-US" dirty="0" smtClean="0"/>
                  <a:t>In this thesis, 10 models are trained for each combination in the grid search space to ensure a robust result</a:t>
                </a:r>
              </a:p>
            </p:txBody>
          </p:sp>
        </mc:Choice>
        <mc:Fallback xmlns="">
          <p:sp>
            <p:nvSpPr>
              <p:cNvPr id="6" name="Content Placeholder 5"/>
              <p:cNvSpPr>
                <a:spLocks noGrp="1" noRot="1" noChangeAspect="1" noMove="1" noResize="1" noEditPoints="1" noAdjustHandles="1" noChangeArrowheads="1" noChangeShapeType="1" noTextEdit="1"/>
              </p:cNvSpPr>
              <p:nvPr>
                <p:ph idx="1"/>
              </p:nvPr>
            </p:nvSpPr>
            <p:spPr>
              <a:blipFill rotWithShape="0">
                <a:blip r:embed="rId3"/>
                <a:stretch>
                  <a:fillRect l="-1043" t="-2999" r="-174"/>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09880581-6DCB-43E5-A93F-502212690ACB}" type="slidenum">
              <a:rPr lang="en-US" smtClean="0"/>
              <a:t>52</a:t>
            </a:fld>
            <a:endParaRPr lang="en-US" dirty="0"/>
          </a:p>
        </p:txBody>
      </p:sp>
    </p:spTree>
    <p:extLst>
      <p:ext uri="{BB962C8B-B14F-4D97-AF65-F5344CB8AC3E}">
        <p14:creationId xmlns:p14="http://schemas.microsoft.com/office/powerpoint/2010/main" val="409773832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Grid Search Parameters</a:t>
            </a:r>
            <a:endParaRPr lang="en-US" dirty="0"/>
          </a:p>
        </p:txBody>
      </p:sp>
      <p:sp>
        <p:nvSpPr>
          <p:cNvPr id="3" name="Content Placeholder 2"/>
          <p:cNvSpPr>
            <a:spLocks noGrp="1"/>
          </p:cNvSpPr>
          <p:nvPr>
            <p:ph idx="1"/>
          </p:nvPr>
        </p:nvSpPr>
        <p:spPr>
          <a:xfrm>
            <a:off x="838200" y="1497455"/>
            <a:ext cx="6139375" cy="4679508"/>
          </a:xfrm>
        </p:spPr>
        <p:txBody>
          <a:bodyPr/>
          <a:lstStyle/>
          <a:p>
            <a:pPr marL="514350" indent="-514350">
              <a:buFont typeface="+mj-lt"/>
              <a:buAutoNum type="arabicPeriod"/>
            </a:pPr>
            <a:r>
              <a:rPr lang="en-US" dirty="0" smtClean="0"/>
              <a:t>Architecture / RNN Cell</a:t>
            </a:r>
          </a:p>
          <a:p>
            <a:pPr lvl="1"/>
            <a:r>
              <a:rPr lang="en-US" dirty="0" smtClean="0"/>
              <a:t>MLP, simple RNN, LSTM-RNN, GRU-RNN</a:t>
            </a:r>
          </a:p>
          <a:p>
            <a:pPr marL="514350" indent="-514350">
              <a:buFont typeface="+mj-lt"/>
              <a:buAutoNum type="arabicPeriod"/>
            </a:pPr>
            <a:r>
              <a:rPr lang="en-US" dirty="0" smtClean="0"/>
              <a:t>Input variables</a:t>
            </a:r>
          </a:p>
          <a:p>
            <a:pPr lvl="1"/>
            <a:r>
              <a:rPr lang="en-US" dirty="0" smtClean="0"/>
              <a:t>Minimum of 4</a:t>
            </a:r>
          </a:p>
          <a:p>
            <a:pPr marL="514350" indent="-514350">
              <a:buFont typeface="+mj-lt"/>
              <a:buAutoNum type="arabicPeriod"/>
            </a:pPr>
            <a:r>
              <a:rPr lang="en-US" dirty="0" smtClean="0"/>
              <a:t>Input sequence length</a:t>
            </a:r>
          </a:p>
          <a:p>
            <a:pPr lvl="1"/>
            <a:r>
              <a:rPr lang="en-US" dirty="0" smtClean="0"/>
              <a:t>4, 8, 12, 16 hours</a:t>
            </a:r>
          </a:p>
          <a:p>
            <a:pPr marL="514350" indent="-514350">
              <a:buFont typeface="+mj-lt"/>
              <a:buAutoNum type="arabicPeriod"/>
            </a:pPr>
            <a:r>
              <a:rPr lang="en-US" dirty="0" smtClean="0"/>
              <a:t>Number of hidden layers</a:t>
            </a:r>
          </a:p>
          <a:p>
            <a:pPr lvl="1"/>
            <a:r>
              <a:rPr lang="en-US" dirty="0" smtClean="0"/>
              <a:t>1, 2</a:t>
            </a:r>
          </a:p>
          <a:p>
            <a:pPr marL="514350" indent="-514350">
              <a:buFont typeface="+mj-lt"/>
              <a:buAutoNum type="arabicPeriod"/>
            </a:pPr>
            <a:r>
              <a:rPr lang="en-US" dirty="0" smtClean="0"/>
              <a:t>Number of nodes per hidden layer</a:t>
            </a:r>
          </a:p>
          <a:p>
            <a:pPr lvl="1"/>
            <a:r>
              <a:rPr lang="en-US" dirty="0" smtClean="0"/>
              <a:t>10, 20, 30, 40, 50</a:t>
            </a:r>
            <a:endParaRPr lang="en-US" dirty="0"/>
          </a:p>
        </p:txBody>
      </p:sp>
      <p:sp>
        <p:nvSpPr>
          <p:cNvPr id="4" name="Slide Number Placeholder 3"/>
          <p:cNvSpPr>
            <a:spLocks noGrp="1"/>
          </p:cNvSpPr>
          <p:nvPr>
            <p:ph type="sldNum" sz="quarter" idx="12"/>
          </p:nvPr>
        </p:nvSpPr>
        <p:spPr/>
        <p:txBody>
          <a:bodyPr/>
          <a:lstStyle/>
          <a:p>
            <a:fld id="{09880581-6DCB-43E5-A93F-502212690ACB}" type="slidenum">
              <a:rPr lang="en-US" smtClean="0"/>
              <a:pPr/>
              <a:t>53</a:t>
            </a:fld>
            <a:endParaRPr lang="en-US" dirty="0"/>
          </a:p>
        </p:txBody>
      </p:sp>
      <p:sp>
        <p:nvSpPr>
          <p:cNvPr id="5" name="TextBox 4"/>
          <p:cNvSpPr txBox="1"/>
          <p:nvPr/>
        </p:nvSpPr>
        <p:spPr>
          <a:xfrm>
            <a:off x="7998651" y="1708470"/>
            <a:ext cx="323557" cy="523220"/>
          </a:xfrm>
          <a:prstGeom prst="rect">
            <a:avLst/>
          </a:prstGeom>
          <a:noFill/>
        </p:spPr>
        <p:txBody>
          <a:bodyPr wrap="square" rtlCol="0">
            <a:spAutoFit/>
          </a:bodyPr>
          <a:lstStyle/>
          <a:p>
            <a:r>
              <a:rPr lang="en-US" sz="2800" dirty="0"/>
              <a:t>4</a:t>
            </a:r>
            <a:endParaRPr lang="en-US" sz="4000" dirty="0"/>
          </a:p>
        </p:txBody>
      </p:sp>
      <p:sp>
        <p:nvSpPr>
          <p:cNvPr id="6" name="TextBox 5"/>
          <p:cNvSpPr txBox="1"/>
          <p:nvPr/>
        </p:nvSpPr>
        <p:spPr>
          <a:xfrm>
            <a:off x="7908386" y="2595872"/>
            <a:ext cx="547467" cy="523220"/>
          </a:xfrm>
          <a:prstGeom prst="rect">
            <a:avLst/>
          </a:prstGeom>
          <a:noFill/>
        </p:spPr>
        <p:txBody>
          <a:bodyPr wrap="square" rtlCol="0">
            <a:spAutoFit/>
          </a:bodyPr>
          <a:lstStyle/>
          <a:p>
            <a:r>
              <a:rPr lang="en-US" sz="2800" dirty="0" smtClean="0"/>
              <a:t>22</a:t>
            </a:r>
            <a:endParaRPr lang="en-US" sz="4000" dirty="0"/>
          </a:p>
        </p:txBody>
      </p:sp>
      <p:sp>
        <p:nvSpPr>
          <p:cNvPr id="7" name="TextBox 6"/>
          <p:cNvSpPr txBox="1"/>
          <p:nvPr/>
        </p:nvSpPr>
        <p:spPr>
          <a:xfrm>
            <a:off x="7998650" y="3489836"/>
            <a:ext cx="323557" cy="523220"/>
          </a:xfrm>
          <a:prstGeom prst="rect">
            <a:avLst/>
          </a:prstGeom>
          <a:noFill/>
        </p:spPr>
        <p:txBody>
          <a:bodyPr wrap="square" rtlCol="0">
            <a:spAutoFit/>
          </a:bodyPr>
          <a:lstStyle/>
          <a:p>
            <a:r>
              <a:rPr lang="en-US" sz="2800" dirty="0"/>
              <a:t>4</a:t>
            </a:r>
            <a:endParaRPr lang="en-US" sz="4000" dirty="0"/>
          </a:p>
        </p:txBody>
      </p:sp>
      <p:sp>
        <p:nvSpPr>
          <p:cNvPr id="8" name="TextBox 7"/>
          <p:cNvSpPr txBox="1"/>
          <p:nvPr/>
        </p:nvSpPr>
        <p:spPr>
          <a:xfrm>
            <a:off x="7998649" y="4364950"/>
            <a:ext cx="323557" cy="523220"/>
          </a:xfrm>
          <a:prstGeom prst="rect">
            <a:avLst/>
          </a:prstGeom>
          <a:noFill/>
        </p:spPr>
        <p:txBody>
          <a:bodyPr wrap="square" rtlCol="0">
            <a:spAutoFit/>
          </a:bodyPr>
          <a:lstStyle/>
          <a:p>
            <a:r>
              <a:rPr lang="en-US" sz="2800" dirty="0" smtClean="0"/>
              <a:t>2</a:t>
            </a:r>
            <a:endParaRPr lang="en-US" sz="4000" dirty="0"/>
          </a:p>
        </p:txBody>
      </p:sp>
      <p:sp>
        <p:nvSpPr>
          <p:cNvPr id="9" name="TextBox 8"/>
          <p:cNvSpPr txBox="1"/>
          <p:nvPr/>
        </p:nvSpPr>
        <p:spPr>
          <a:xfrm>
            <a:off x="7934173" y="5297005"/>
            <a:ext cx="388034" cy="523220"/>
          </a:xfrm>
          <a:prstGeom prst="rect">
            <a:avLst/>
          </a:prstGeom>
          <a:noFill/>
        </p:spPr>
        <p:txBody>
          <a:bodyPr wrap="square" rtlCol="0">
            <a:spAutoFit/>
          </a:bodyPr>
          <a:lstStyle/>
          <a:p>
            <a:pPr algn="r"/>
            <a:r>
              <a:rPr lang="en-US" sz="2800" dirty="0" smtClean="0"/>
              <a:t>5</a:t>
            </a:r>
            <a:endParaRPr lang="en-US" sz="4000" dirty="0"/>
          </a:p>
        </p:txBody>
      </p:sp>
      <p:sp>
        <p:nvSpPr>
          <p:cNvPr id="10" name="Right Arrow 9"/>
          <p:cNvSpPr/>
          <p:nvPr/>
        </p:nvSpPr>
        <p:spPr>
          <a:xfrm>
            <a:off x="6710290" y="1850926"/>
            <a:ext cx="844062" cy="234422"/>
          </a:xfrm>
          <a:prstGeom prst="rightArrow">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Arrow 10"/>
          <p:cNvSpPr/>
          <p:nvPr/>
        </p:nvSpPr>
        <p:spPr>
          <a:xfrm>
            <a:off x="3781866" y="2746898"/>
            <a:ext cx="3772485" cy="234422"/>
          </a:xfrm>
          <a:prstGeom prst="rightArrow">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Arrow 11"/>
          <p:cNvSpPr/>
          <p:nvPr/>
        </p:nvSpPr>
        <p:spPr>
          <a:xfrm>
            <a:off x="4846320" y="3642624"/>
            <a:ext cx="2708031" cy="234422"/>
          </a:xfrm>
          <a:prstGeom prst="rightArrow">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p:cNvSpPr/>
          <p:nvPr/>
        </p:nvSpPr>
        <p:spPr>
          <a:xfrm>
            <a:off x="5205047" y="4511648"/>
            <a:ext cx="2349304" cy="234422"/>
          </a:xfrm>
          <a:prstGeom prst="rightArrow">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ight Arrow 13"/>
          <p:cNvSpPr/>
          <p:nvPr/>
        </p:nvSpPr>
        <p:spPr>
          <a:xfrm>
            <a:off x="6503964" y="5460139"/>
            <a:ext cx="1050387" cy="234422"/>
          </a:xfrm>
          <a:prstGeom prst="rightArrow">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7204414" y="1079080"/>
            <a:ext cx="1955410" cy="646074"/>
          </a:xfrm>
          <a:prstGeom prst="rect">
            <a:avLst/>
          </a:prstGeom>
          <a:solidFill>
            <a:schemeClr val="accent5">
              <a:lumMod val="20000"/>
              <a:lumOff val="80000"/>
            </a:schemeClr>
          </a:solidFill>
          <a:ln>
            <a:solidFill>
              <a:schemeClr val="tx1"/>
            </a:solidFill>
          </a:ln>
        </p:spPr>
        <p:txBody>
          <a:bodyPr wrap="square" rtlCol="0">
            <a:spAutoFit/>
          </a:bodyPr>
          <a:lstStyle/>
          <a:p>
            <a:pPr algn="ctr"/>
            <a:r>
              <a:rPr lang="en-US" dirty="0" smtClean="0"/>
              <a:t>contribution to total combinations</a:t>
            </a:r>
            <a:endParaRPr lang="en-US" dirty="0"/>
          </a:p>
        </p:txBody>
      </p:sp>
      <p:sp>
        <p:nvSpPr>
          <p:cNvPr id="19" name="Right Brace 18"/>
          <p:cNvSpPr/>
          <p:nvPr/>
        </p:nvSpPr>
        <p:spPr>
          <a:xfrm>
            <a:off x="8455853" y="1850925"/>
            <a:ext cx="245015" cy="3843635"/>
          </a:xfrm>
          <a:prstGeom prst="rightBrace">
            <a:avLst>
              <a:gd name="adj1" fmla="val 8333"/>
              <a:gd name="adj2" fmla="val 13766"/>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TextBox 19"/>
          <p:cNvSpPr txBox="1"/>
          <p:nvPr/>
        </p:nvSpPr>
        <p:spPr>
          <a:xfrm>
            <a:off x="9004496" y="2181241"/>
            <a:ext cx="1955410" cy="369204"/>
          </a:xfrm>
          <a:prstGeom prst="rect">
            <a:avLst/>
          </a:prstGeom>
          <a:noFill/>
          <a:ln>
            <a:solidFill>
              <a:schemeClr val="tx1"/>
            </a:solidFill>
          </a:ln>
        </p:spPr>
        <p:txBody>
          <a:bodyPr wrap="square" rtlCol="0">
            <a:spAutoFit/>
          </a:bodyPr>
          <a:lstStyle/>
          <a:p>
            <a:pPr algn="ctr"/>
            <a:r>
              <a:rPr lang="en-US" dirty="0" smtClean="0"/>
              <a:t>multiply = 3,520</a:t>
            </a:r>
            <a:endParaRPr lang="en-US" dirty="0"/>
          </a:p>
        </p:txBody>
      </p:sp>
      <p:sp>
        <p:nvSpPr>
          <p:cNvPr id="21" name="TextBox 20"/>
          <p:cNvSpPr txBox="1"/>
          <p:nvPr/>
        </p:nvSpPr>
        <p:spPr>
          <a:xfrm>
            <a:off x="9004496" y="3194276"/>
            <a:ext cx="1955410" cy="922945"/>
          </a:xfrm>
          <a:prstGeom prst="rect">
            <a:avLst/>
          </a:prstGeom>
          <a:noFill/>
          <a:ln>
            <a:solidFill>
              <a:schemeClr val="tx1"/>
            </a:solidFill>
          </a:ln>
        </p:spPr>
        <p:txBody>
          <a:bodyPr wrap="square" rtlCol="0">
            <a:spAutoFit/>
          </a:bodyPr>
          <a:lstStyle/>
          <a:p>
            <a:pPr algn="ctr"/>
            <a:r>
              <a:rPr lang="en-US" dirty="0" smtClean="0"/>
              <a:t>multiply by 10 for 10 models per combination</a:t>
            </a:r>
            <a:endParaRPr lang="en-US" dirty="0"/>
          </a:p>
        </p:txBody>
      </p:sp>
      <p:sp>
        <p:nvSpPr>
          <p:cNvPr id="22" name="Right Arrow 21"/>
          <p:cNvSpPr/>
          <p:nvPr/>
        </p:nvSpPr>
        <p:spPr>
          <a:xfrm rot="5400000">
            <a:off x="9664707" y="2759572"/>
            <a:ext cx="634987" cy="234422"/>
          </a:xfrm>
          <a:prstGeom prst="rightArrow">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ight Arrow 22"/>
          <p:cNvSpPr/>
          <p:nvPr/>
        </p:nvSpPr>
        <p:spPr>
          <a:xfrm rot="5400000">
            <a:off x="9664707" y="4325434"/>
            <a:ext cx="634987" cy="234422"/>
          </a:xfrm>
          <a:prstGeom prst="rightArrow">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p:cNvSpPr txBox="1"/>
          <p:nvPr/>
        </p:nvSpPr>
        <p:spPr>
          <a:xfrm>
            <a:off x="9053734" y="4775507"/>
            <a:ext cx="1841695" cy="646074"/>
          </a:xfrm>
          <a:prstGeom prst="rect">
            <a:avLst/>
          </a:prstGeom>
          <a:solidFill>
            <a:schemeClr val="accent6">
              <a:lumMod val="40000"/>
              <a:lumOff val="60000"/>
            </a:schemeClr>
          </a:solidFill>
          <a:ln>
            <a:solidFill>
              <a:schemeClr val="tx1"/>
            </a:solidFill>
          </a:ln>
        </p:spPr>
        <p:txBody>
          <a:bodyPr wrap="square" rtlCol="0">
            <a:spAutoFit/>
          </a:bodyPr>
          <a:lstStyle/>
          <a:p>
            <a:pPr algn="ctr"/>
            <a:r>
              <a:rPr lang="en-US" dirty="0" smtClean="0"/>
              <a:t>35,200 total models trained</a:t>
            </a:r>
            <a:endParaRPr lang="en-US" dirty="0"/>
          </a:p>
        </p:txBody>
      </p:sp>
    </p:spTree>
    <p:extLst>
      <p:ext uri="{BB962C8B-B14F-4D97-AF65-F5344CB8AC3E}">
        <p14:creationId xmlns:p14="http://schemas.microsoft.com/office/powerpoint/2010/main" val="530331157"/>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Grid Search Results</a:t>
            </a:r>
            <a:endParaRPr lang="en-US" dirty="0"/>
          </a:p>
        </p:txBody>
      </p:sp>
      <p:sp>
        <p:nvSpPr>
          <p:cNvPr id="3" name="Content Placeholder 2"/>
          <p:cNvSpPr>
            <a:spLocks noGrp="1"/>
          </p:cNvSpPr>
          <p:nvPr>
            <p:ph idx="1"/>
          </p:nvPr>
        </p:nvSpPr>
        <p:spPr>
          <a:xfrm>
            <a:off x="838200" y="1497455"/>
            <a:ext cx="10515600" cy="2480821"/>
          </a:xfrm>
        </p:spPr>
        <p:txBody>
          <a:bodyPr>
            <a:normAutofit fontScale="77500" lnSpcReduction="20000"/>
          </a:bodyPr>
          <a:lstStyle/>
          <a:p>
            <a:r>
              <a:rPr lang="en-US" sz="3200" dirty="0" smtClean="0"/>
              <a:t>Average the validation loss scores over the 10 models for each grid search iteration, and calculate the standard error</a:t>
            </a:r>
          </a:p>
          <a:p>
            <a:endParaRPr lang="en-US" sz="3200" dirty="0" smtClean="0"/>
          </a:p>
          <a:p>
            <a:r>
              <a:rPr lang="en-US" sz="3200" dirty="0" smtClean="0"/>
              <a:t>Sort the results from best to worst</a:t>
            </a:r>
          </a:p>
          <a:p>
            <a:endParaRPr lang="en-US" sz="3200" dirty="0" smtClean="0"/>
          </a:p>
          <a:p>
            <a:r>
              <a:rPr lang="en-US" sz="3200" dirty="0" smtClean="0"/>
              <a:t>The GRU-RNN is the best performing overall, but as a whole the MLP is doing quite well</a:t>
            </a:r>
          </a:p>
        </p:txBody>
      </p:sp>
      <p:sp>
        <p:nvSpPr>
          <p:cNvPr id="4" name="Slide Number Placeholder 3"/>
          <p:cNvSpPr>
            <a:spLocks noGrp="1"/>
          </p:cNvSpPr>
          <p:nvPr>
            <p:ph type="sldNum" sz="quarter" idx="12"/>
          </p:nvPr>
        </p:nvSpPr>
        <p:spPr/>
        <p:txBody>
          <a:bodyPr/>
          <a:lstStyle/>
          <a:p>
            <a:fld id="{09880581-6DCB-43E5-A93F-502212690ACB}" type="slidenum">
              <a:rPr lang="en-US" smtClean="0"/>
              <a:pPr/>
              <a:t>54</a:t>
            </a:fld>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74133" y="3978276"/>
            <a:ext cx="3657600" cy="274320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3978276"/>
            <a:ext cx="3657600" cy="2743200"/>
          </a:xfrm>
          <a:prstGeom prst="rect">
            <a:avLst/>
          </a:prstGeom>
        </p:spPr>
      </p:pic>
      <p:sp>
        <p:nvSpPr>
          <p:cNvPr id="14" name="Left Brace 13"/>
          <p:cNvSpPr/>
          <p:nvPr/>
        </p:nvSpPr>
        <p:spPr>
          <a:xfrm rot="16200000">
            <a:off x="6678926" y="6542739"/>
            <a:ext cx="114806" cy="81214"/>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Left Brace 14"/>
          <p:cNvSpPr/>
          <p:nvPr/>
        </p:nvSpPr>
        <p:spPr>
          <a:xfrm rot="16200000">
            <a:off x="4169757" y="5145428"/>
            <a:ext cx="136522" cy="3015573"/>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7" name="Straight Connector 16"/>
          <p:cNvCxnSpPr/>
          <p:nvPr/>
        </p:nvCxnSpPr>
        <p:spPr>
          <a:xfrm flipH="1">
            <a:off x="4238019" y="6714991"/>
            <a:ext cx="2498310" cy="8464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3070258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Statistical Significance</a:t>
            </a:r>
            <a:endParaRPr lang="en-US" dirty="0"/>
          </a:p>
        </p:txBody>
      </p:sp>
      <p:sp>
        <p:nvSpPr>
          <p:cNvPr id="3" name="Content Placeholder 2"/>
          <p:cNvSpPr>
            <a:spLocks noGrp="1"/>
          </p:cNvSpPr>
          <p:nvPr>
            <p:ph idx="1"/>
          </p:nvPr>
        </p:nvSpPr>
        <p:spPr>
          <a:xfrm>
            <a:off x="838199" y="1497455"/>
            <a:ext cx="6167511" cy="4679508"/>
          </a:xfrm>
        </p:spPr>
        <p:txBody>
          <a:bodyPr>
            <a:normAutofit/>
          </a:bodyPr>
          <a:lstStyle/>
          <a:p>
            <a:r>
              <a:rPr lang="en-US" sz="3200" dirty="0" smtClean="0"/>
              <a:t>The </a:t>
            </a:r>
            <a:r>
              <a:rPr lang="en-US" sz="3200" i="1" dirty="0" smtClean="0"/>
              <a:t>Student’s t-test </a:t>
            </a:r>
            <a:r>
              <a:rPr lang="en-US" sz="3200" dirty="0" smtClean="0"/>
              <a:t>tests the significance of a difference of means</a:t>
            </a:r>
          </a:p>
          <a:p>
            <a:pPr lvl="1"/>
            <a:r>
              <a:rPr lang="en-US" sz="2800" dirty="0" smtClean="0"/>
              <a:t>The 10-model loss scores are the measurements</a:t>
            </a:r>
          </a:p>
          <a:p>
            <a:pPr lvl="1"/>
            <a:r>
              <a:rPr lang="en-US" sz="2800" dirty="0" smtClean="0"/>
              <a:t>The change in model training combination is the “event” between samples</a:t>
            </a:r>
            <a:endParaRPr lang="en-US" sz="3200" dirty="0" smtClean="0"/>
          </a:p>
          <a:p>
            <a:r>
              <a:rPr lang="en-US" sz="3200" dirty="0" smtClean="0"/>
              <a:t>Compare the average of the best performing GRU-RNN</a:t>
            </a:r>
          </a:p>
        </p:txBody>
      </p:sp>
      <p:sp>
        <p:nvSpPr>
          <p:cNvPr id="4" name="Slide Number Placeholder 3"/>
          <p:cNvSpPr>
            <a:spLocks noGrp="1"/>
          </p:cNvSpPr>
          <p:nvPr>
            <p:ph type="sldNum" sz="quarter" idx="12"/>
          </p:nvPr>
        </p:nvSpPr>
        <p:spPr/>
        <p:txBody>
          <a:bodyPr/>
          <a:lstStyle/>
          <a:p>
            <a:fld id="{09880581-6DCB-43E5-A93F-502212690ACB}" type="slidenum">
              <a:rPr lang="en-US" smtClean="0"/>
              <a:pPr/>
              <a:t>55</a:t>
            </a:fld>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49551" y="1269850"/>
            <a:ext cx="4267200" cy="3200400"/>
          </a:xfrm>
          <a:prstGeom prst="rect">
            <a:avLst/>
          </a:prstGeom>
        </p:spPr>
      </p:pic>
      <p:sp>
        <p:nvSpPr>
          <p:cNvPr id="6" name="Content Placeholder 2"/>
          <p:cNvSpPr txBox="1">
            <a:spLocks/>
          </p:cNvSpPr>
          <p:nvPr/>
        </p:nvSpPr>
        <p:spPr>
          <a:xfrm>
            <a:off x="7519182" y="4632032"/>
            <a:ext cx="4295333" cy="172431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smtClean="0"/>
              <a:t>Anything below the dashed line is statistically </a:t>
            </a:r>
            <a:r>
              <a:rPr lang="en-US" u="sng" dirty="0" smtClean="0"/>
              <a:t>worse</a:t>
            </a:r>
            <a:r>
              <a:rPr lang="en-US" dirty="0" smtClean="0"/>
              <a:t> than the best GRU-RNN model</a:t>
            </a:r>
            <a:endParaRPr lang="en-US" dirty="0"/>
          </a:p>
        </p:txBody>
      </p:sp>
    </p:spTree>
    <p:extLst>
      <p:ext uri="{BB962C8B-B14F-4D97-AF65-F5344CB8AC3E}">
        <p14:creationId xmlns:p14="http://schemas.microsoft.com/office/powerpoint/2010/main" val="192152809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Best Results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497455"/>
                <a:ext cx="3344694" cy="4679508"/>
              </a:xfrm>
            </p:spPr>
            <p:txBody>
              <a:bodyPr>
                <a:normAutofit fontScale="92500" lnSpcReduction="20000"/>
              </a:bodyPr>
              <a:lstStyle/>
              <a:p>
                <a:r>
                  <a:rPr lang="en-US" dirty="0" smtClean="0"/>
                  <a:t>The best 3 GRU-RNN models are highly consistent</a:t>
                </a:r>
              </a:p>
              <a:p>
                <a:r>
                  <a:rPr lang="en-US" dirty="0" smtClean="0"/>
                  <a:t>The best 7 MLP models are consistent</a:t>
                </a:r>
              </a:p>
              <a:p>
                <a:endParaRPr lang="en-US" dirty="0" smtClean="0"/>
              </a:p>
              <a:p>
                <a:r>
                  <a:rPr lang="en-US" dirty="0" smtClean="0"/>
                  <a:t>GRU-RNN uses </a:t>
                </a:r>
                <a14:m>
                  <m:oMath xmlns:m="http://schemas.openxmlformats.org/officeDocument/2006/math">
                    <m:sSubSup>
                      <m:sSubSupPr>
                        <m:ctrlPr>
                          <a:rPr lang="en-US" i="1" smtClean="0">
                            <a:latin typeface="Cambria Math" panose="02040503050406030204" pitchFamily="18" charset="0"/>
                          </a:rPr>
                        </m:ctrlPr>
                      </m:sSubSupPr>
                      <m:e>
                        <m:r>
                          <a:rPr lang="en-US" b="0" i="1" smtClean="0">
                            <a:latin typeface="Cambria Math" panose="02040503050406030204" pitchFamily="18" charset="0"/>
                          </a:rPr>
                          <m:t>𝐶</m:t>
                        </m:r>
                      </m:e>
                      <m:sub>
                        <m:r>
                          <a:rPr lang="en-US" b="0" i="1" smtClean="0">
                            <a:latin typeface="Cambria Math" panose="02040503050406030204" pitchFamily="18" charset="0"/>
                          </a:rPr>
                          <m:t>𝑛</m:t>
                        </m:r>
                      </m:sub>
                      <m:sup>
                        <m:r>
                          <a:rPr lang="en-US" b="0" i="1" smtClean="0">
                            <a:latin typeface="Cambria Math" panose="02040503050406030204" pitchFamily="18" charset="0"/>
                          </a:rPr>
                          <m:t>2</m:t>
                        </m:r>
                      </m:sup>
                    </m:sSubSup>
                  </m:oMath>
                </a14:m>
                <a:r>
                  <a:rPr lang="en-US" dirty="0" smtClean="0"/>
                  <a:t> as an input, but MLP does not</a:t>
                </a:r>
              </a:p>
              <a:p>
                <a:r>
                  <a:rPr lang="en-US" dirty="0" smtClean="0"/>
                  <a:t>GRU-RNN uses 12 hours, best MLPs use 16 hours of input sequence length</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497455"/>
                <a:ext cx="3344694" cy="4679508"/>
              </a:xfrm>
              <a:blipFill rotWithShape="0">
                <a:blip r:embed="rId3"/>
                <a:stretch>
                  <a:fillRect l="-2920" t="-3390" r="-2737"/>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a:xfrm>
            <a:off x="9317478" y="6356351"/>
            <a:ext cx="2743200" cy="365125"/>
          </a:xfrm>
        </p:spPr>
        <p:txBody>
          <a:bodyPr/>
          <a:lstStyle/>
          <a:p>
            <a:fld id="{09880581-6DCB-43E5-A93F-502212690ACB}" type="slidenum">
              <a:rPr lang="en-US" smtClean="0"/>
              <a:pPr/>
              <a:t>56</a:t>
            </a:fld>
            <a:endParaRPr lang="en-US" dirty="0"/>
          </a:p>
        </p:txBody>
      </p:sp>
      <mc:AlternateContent xmlns:mc="http://schemas.openxmlformats.org/markup-compatibility/2006" xmlns:a14="http://schemas.microsoft.com/office/drawing/2010/main">
        <mc:Choice Requires="a14">
          <p:graphicFrame>
            <p:nvGraphicFramePr>
              <p:cNvPr id="5" name="Table 4"/>
              <p:cNvGraphicFramePr>
                <a:graphicFrameLocks noGrp="1"/>
              </p:cNvGraphicFramePr>
              <p:nvPr>
                <p:extLst/>
              </p:nvPr>
            </p:nvGraphicFramePr>
            <p:xfrm>
              <a:off x="4335251" y="1497455"/>
              <a:ext cx="7555229" cy="1483360"/>
            </p:xfrm>
            <a:graphic>
              <a:graphicData uri="http://schemas.openxmlformats.org/drawingml/2006/table">
                <a:tbl>
                  <a:tblPr firstRow="1" bandRow="1">
                    <a:tableStyleId>{5C22544A-7EE6-4342-B048-85BDC9FD1C3A}</a:tableStyleId>
                  </a:tblPr>
                  <a:tblGrid>
                    <a:gridCol w="1306830"/>
                    <a:gridCol w="2011616"/>
                    <a:gridCol w="2572385"/>
                    <a:gridCol w="829056"/>
                    <a:gridCol w="835342"/>
                  </a:tblGrid>
                  <a:tr h="370840">
                    <a:tc>
                      <a:txBody>
                        <a:bodyPr/>
                        <a:lstStyle/>
                        <a:p>
                          <a:pPr algn="ctr"/>
                          <a:r>
                            <a:rPr lang="en-US" dirty="0" smtClean="0">
                              <a:solidFill>
                                <a:schemeClr val="tx1"/>
                              </a:solidFill>
                            </a:rPr>
                            <a:t>Model</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dirty="0" smtClean="0">
                              <a:solidFill>
                                <a:schemeClr val="tx1"/>
                              </a:solidFill>
                            </a:rPr>
                            <a:t>Sequence Features</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dirty="0" smtClean="0">
                              <a:solidFill>
                                <a:schemeClr val="tx1"/>
                              </a:solidFill>
                            </a:rPr>
                            <a:t>Sequence Length (hours)</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dirty="0" smtClean="0">
                              <a:solidFill>
                                <a:schemeClr val="tx1"/>
                              </a:solidFill>
                            </a:rPr>
                            <a:t>Layers</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dirty="0" smtClean="0">
                              <a:solidFill>
                                <a:schemeClr val="tx1"/>
                              </a:solidFill>
                            </a:rPr>
                            <a:t>Nodes</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r>
                  <a:tr h="370840">
                    <a:tc>
                      <a:txBody>
                        <a:bodyPr/>
                        <a:lstStyle/>
                        <a:p>
                          <a:pPr algn="ctr"/>
                          <a:r>
                            <a:rPr lang="en-US" dirty="0" smtClean="0"/>
                            <a:t>GRU-RNN 1</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smtClean="0">
                              <a:solidFill>
                                <a:schemeClr val="tx1"/>
                              </a:solidFill>
                            </a:rPr>
                            <a:t>Press,</a:t>
                          </a:r>
                          <a:r>
                            <a:rPr lang="en-US" baseline="0" dirty="0" smtClean="0">
                              <a:solidFill>
                                <a:schemeClr val="tx1"/>
                              </a:solidFill>
                            </a:rPr>
                            <a:t> RH, SI, </a:t>
                          </a:r>
                          <a14:m>
                            <m:oMath xmlns:m="http://schemas.openxmlformats.org/officeDocument/2006/math">
                              <m:sSubSup>
                                <m:sSubSupPr>
                                  <m:ctrlPr>
                                    <a:rPr lang="en-US" i="1" baseline="0" smtClean="0">
                                      <a:solidFill>
                                        <a:schemeClr val="tx1"/>
                                      </a:solidFill>
                                      <a:latin typeface="Cambria Math" panose="02040503050406030204" pitchFamily="18" charset="0"/>
                                    </a:rPr>
                                  </m:ctrlPr>
                                </m:sSubSupPr>
                                <m:e>
                                  <m:r>
                                    <a:rPr lang="en-US" b="0" i="1" baseline="0" smtClean="0">
                                      <a:solidFill>
                                        <a:schemeClr val="tx1"/>
                                      </a:solidFill>
                                      <a:latin typeface="Cambria Math" panose="02040503050406030204" pitchFamily="18" charset="0"/>
                                    </a:rPr>
                                    <m:t>𝐶</m:t>
                                  </m:r>
                                </m:e>
                                <m:sub>
                                  <m:r>
                                    <a:rPr lang="en-US" b="0" i="1" baseline="0" smtClean="0">
                                      <a:solidFill>
                                        <a:schemeClr val="tx1"/>
                                      </a:solidFill>
                                      <a:latin typeface="Cambria Math" panose="02040503050406030204" pitchFamily="18" charset="0"/>
                                    </a:rPr>
                                    <m:t>𝑛</m:t>
                                  </m:r>
                                </m:sub>
                                <m:sup>
                                  <m:r>
                                    <a:rPr lang="en-US" b="0" i="1" baseline="0" smtClean="0">
                                      <a:solidFill>
                                        <a:schemeClr val="tx1"/>
                                      </a:solidFill>
                                      <a:latin typeface="Cambria Math" panose="02040503050406030204" pitchFamily="18" charset="0"/>
                                    </a:rPr>
                                    <m:t>2</m:t>
                                  </m:r>
                                </m:sup>
                              </m:sSubSup>
                            </m:oMath>
                          </a14:m>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dirty="0" smtClean="0">
                              <a:solidFill>
                                <a:schemeClr val="tx1"/>
                              </a:solidFill>
                            </a:rPr>
                            <a:t>12</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dirty="0" smtClean="0">
                              <a:solidFill>
                                <a:schemeClr val="tx1"/>
                              </a:solidFill>
                            </a:rPr>
                            <a:t>2</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dirty="0" smtClean="0">
                              <a:solidFill>
                                <a:schemeClr val="tx1"/>
                              </a:solidFill>
                            </a:rPr>
                            <a:t>40</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r>
                  <a:tr h="370840">
                    <a:tc>
                      <a:txBody>
                        <a:bodyPr/>
                        <a:lstStyle/>
                        <a:p>
                          <a:pPr algn="ctr"/>
                          <a:r>
                            <a:rPr lang="en-US" dirty="0" smtClean="0"/>
                            <a:t>GRU-RNN 2</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smtClean="0">
                              <a:solidFill>
                                <a:schemeClr val="tx1"/>
                              </a:solidFill>
                            </a:rPr>
                            <a:t>Press,</a:t>
                          </a:r>
                          <a:r>
                            <a:rPr lang="en-US" baseline="0" dirty="0" smtClean="0">
                              <a:solidFill>
                                <a:schemeClr val="tx1"/>
                              </a:solidFill>
                            </a:rPr>
                            <a:t> RH, SI, </a:t>
                          </a:r>
                          <a14:m>
                            <m:oMath xmlns:m="http://schemas.openxmlformats.org/officeDocument/2006/math">
                              <m:sSubSup>
                                <m:sSubSupPr>
                                  <m:ctrlPr>
                                    <a:rPr lang="en-US" i="1" baseline="0" smtClean="0">
                                      <a:solidFill>
                                        <a:schemeClr val="tx1"/>
                                      </a:solidFill>
                                      <a:latin typeface="Cambria Math" panose="02040503050406030204" pitchFamily="18" charset="0"/>
                                    </a:rPr>
                                  </m:ctrlPr>
                                </m:sSubSupPr>
                                <m:e>
                                  <m:r>
                                    <a:rPr lang="en-US" b="0" i="1" baseline="0" smtClean="0">
                                      <a:solidFill>
                                        <a:schemeClr val="tx1"/>
                                      </a:solidFill>
                                      <a:latin typeface="Cambria Math" panose="02040503050406030204" pitchFamily="18" charset="0"/>
                                    </a:rPr>
                                    <m:t>𝐶</m:t>
                                  </m:r>
                                </m:e>
                                <m:sub>
                                  <m:r>
                                    <a:rPr lang="en-US" b="0" i="1" baseline="0" smtClean="0">
                                      <a:solidFill>
                                        <a:schemeClr val="tx1"/>
                                      </a:solidFill>
                                      <a:latin typeface="Cambria Math" panose="02040503050406030204" pitchFamily="18" charset="0"/>
                                    </a:rPr>
                                    <m:t>𝑛</m:t>
                                  </m:r>
                                </m:sub>
                                <m:sup>
                                  <m:r>
                                    <a:rPr lang="en-US" b="0" i="1" baseline="0" smtClean="0">
                                      <a:solidFill>
                                        <a:schemeClr val="tx1"/>
                                      </a:solidFill>
                                      <a:latin typeface="Cambria Math" panose="02040503050406030204" pitchFamily="18" charset="0"/>
                                    </a:rPr>
                                    <m:t>2</m:t>
                                  </m:r>
                                </m:sup>
                              </m:sSubSup>
                            </m:oMath>
                          </a14:m>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dirty="0" smtClean="0">
                              <a:solidFill>
                                <a:schemeClr val="tx1"/>
                              </a:solidFill>
                            </a:rPr>
                            <a:t>12</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dirty="0" smtClean="0">
                              <a:solidFill>
                                <a:schemeClr val="tx1"/>
                              </a:solidFill>
                            </a:rPr>
                            <a:t>2</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dirty="0" smtClean="0">
                              <a:solidFill>
                                <a:schemeClr val="tx1"/>
                              </a:solidFill>
                            </a:rPr>
                            <a:t>50</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r>
                  <a:tr h="370840">
                    <a:tc>
                      <a:txBody>
                        <a:bodyPr/>
                        <a:lstStyle/>
                        <a:p>
                          <a:pPr algn="ctr"/>
                          <a:r>
                            <a:rPr lang="en-US" dirty="0" smtClean="0"/>
                            <a:t>GRU-RNN 3</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smtClean="0">
                              <a:solidFill>
                                <a:schemeClr val="tx1"/>
                              </a:solidFill>
                            </a:rPr>
                            <a:t>Press,</a:t>
                          </a:r>
                          <a:r>
                            <a:rPr lang="en-US" baseline="0" dirty="0" smtClean="0">
                              <a:solidFill>
                                <a:schemeClr val="tx1"/>
                              </a:solidFill>
                            </a:rPr>
                            <a:t> RH, SI, </a:t>
                          </a:r>
                          <a14:m>
                            <m:oMath xmlns:m="http://schemas.openxmlformats.org/officeDocument/2006/math">
                              <m:sSubSup>
                                <m:sSubSupPr>
                                  <m:ctrlPr>
                                    <a:rPr lang="en-US" i="1" baseline="0" smtClean="0">
                                      <a:solidFill>
                                        <a:schemeClr val="tx1"/>
                                      </a:solidFill>
                                      <a:latin typeface="Cambria Math" panose="02040503050406030204" pitchFamily="18" charset="0"/>
                                    </a:rPr>
                                  </m:ctrlPr>
                                </m:sSubSupPr>
                                <m:e>
                                  <m:r>
                                    <a:rPr lang="en-US" b="0" i="1" baseline="0" smtClean="0">
                                      <a:solidFill>
                                        <a:schemeClr val="tx1"/>
                                      </a:solidFill>
                                      <a:latin typeface="Cambria Math" panose="02040503050406030204" pitchFamily="18" charset="0"/>
                                    </a:rPr>
                                    <m:t>𝐶</m:t>
                                  </m:r>
                                </m:e>
                                <m:sub>
                                  <m:r>
                                    <a:rPr lang="en-US" b="0" i="1" baseline="0" smtClean="0">
                                      <a:solidFill>
                                        <a:schemeClr val="tx1"/>
                                      </a:solidFill>
                                      <a:latin typeface="Cambria Math" panose="02040503050406030204" pitchFamily="18" charset="0"/>
                                    </a:rPr>
                                    <m:t>𝑛</m:t>
                                  </m:r>
                                </m:sub>
                                <m:sup>
                                  <m:r>
                                    <a:rPr lang="en-US" b="0" i="1" baseline="0" smtClean="0">
                                      <a:solidFill>
                                        <a:schemeClr val="tx1"/>
                                      </a:solidFill>
                                      <a:latin typeface="Cambria Math" panose="02040503050406030204" pitchFamily="18" charset="0"/>
                                    </a:rPr>
                                    <m:t>2</m:t>
                                  </m:r>
                                </m:sup>
                              </m:sSubSup>
                            </m:oMath>
                          </a14:m>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dirty="0" smtClean="0">
                              <a:solidFill>
                                <a:schemeClr val="tx1"/>
                              </a:solidFill>
                            </a:rPr>
                            <a:t>12</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dirty="0" smtClean="0">
                              <a:solidFill>
                                <a:schemeClr val="tx1"/>
                              </a:solidFill>
                            </a:rPr>
                            <a:t>2</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dirty="0" smtClean="0">
                              <a:solidFill>
                                <a:schemeClr val="tx1"/>
                              </a:solidFill>
                            </a:rPr>
                            <a:t>30</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r>
                </a:tbl>
              </a:graphicData>
            </a:graphic>
          </p:graphicFrame>
        </mc:Choice>
        <mc:Fallback xmlns="">
          <p:graphicFrame>
            <p:nvGraphicFramePr>
              <p:cNvPr id="5" name="Table 4"/>
              <p:cNvGraphicFramePr>
                <a:graphicFrameLocks noGrp="1"/>
              </p:cNvGraphicFramePr>
              <p:nvPr>
                <p:extLst>
                  <p:ext uri="{D42A27DB-BD31-4B8C-83A1-F6EECF244321}">
                    <p14:modId xmlns:p14="http://schemas.microsoft.com/office/powerpoint/2010/main" val="1150852204"/>
                  </p:ext>
                </p:extLst>
              </p:nvPr>
            </p:nvGraphicFramePr>
            <p:xfrm>
              <a:off x="4335251" y="1497455"/>
              <a:ext cx="7555229" cy="1483360"/>
            </p:xfrm>
            <a:graphic>
              <a:graphicData uri="http://schemas.openxmlformats.org/drawingml/2006/table">
                <a:tbl>
                  <a:tblPr firstRow="1" bandRow="1">
                    <a:tableStyleId>{5C22544A-7EE6-4342-B048-85BDC9FD1C3A}</a:tableStyleId>
                  </a:tblPr>
                  <a:tblGrid>
                    <a:gridCol w="1306830"/>
                    <a:gridCol w="2011616"/>
                    <a:gridCol w="2572385"/>
                    <a:gridCol w="829056"/>
                    <a:gridCol w="835342"/>
                  </a:tblGrid>
                  <a:tr h="370840">
                    <a:tc>
                      <a:txBody>
                        <a:bodyPr/>
                        <a:lstStyle/>
                        <a:p>
                          <a:pPr algn="ctr"/>
                          <a:r>
                            <a:rPr lang="en-US" dirty="0" smtClean="0">
                              <a:solidFill>
                                <a:schemeClr val="tx1"/>
                              </a:solidFill>
                            </a:rPr>
                            <a:t>Model</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dirty="0" smtClean="0">
                              <a:solidFill>
                                <a:schemeClr val="tx1"/>
                              </a:solidFill>
                            </a:rPr>
                            <a:t>Sequence Features</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dirty="0" smtClean="0">
                              <a:solidFill>
                                <a:schemeClr val="tx1"/>
                              </a:solidFill>
                            </a:rPr>
                            <a:t>Sequence Length (hours)</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dirty="0" smtClean="0">
                              <a:solidFill>
                                <a:schemeClr val="tx1"/>
                              </a:solidFill>
                            </a:rPr>
                            <a:t>Layers</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dirty="0" smtClean="0">
                              <a:solidFill>
                                <a:schemeClr val="tx1"/>
                              </a:solidFill>
                            </a:rPr>
                            <a:t>Nodes</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r>
                  <a:tr h="370840">
                    <a:tc>
                      <a:txBody>
                        <a:bodyPr/>
                        <a:lstStyle/>
                        <a:p>
                          <a:pPr algn="ctr"/>
                          <a:r>
                            <a:rPr lang="en-US" dirty="0" smtClean="0"/>
                            <a:t>GRU-RNN 1</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4"/>
                          <a:stretch>
                            <a:fillRect l="-64955" t="-108197" r="-210574" b="-224590"/>
                          </a:stretch>
                        </a:blipFill>
                      </a:tcPr>
                    </a:tc>
                    <a:tc>
                      <a:txBody>
                        <a:bodyPr/>
                        <a:lstStyle/>
                        <a:p>
                          <a:pPr algn="ctr"/>
                          <a:r>
                            <a:rPr lang="en-US" dirty="0" smtClean="0">
                              <a:solidFill>
                                <a:schemeClr val="tx1"/>
                              </a:solidFill>
                            </a:rPr>
                            <a:t>12</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dirty="0" smtClean="0">
                              <a:solidFill>
                                <a:schemeClr val="tx1"/>
                              </a:solidFill>
                            </a:rPr>
                            <a:t>2</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dirty="0" smtClean="0">
                              <a:solidFill>
                                <a:schemeClr val="tx1"/>
                              </a:solidFill>
                            </a:rPr>
                            <a:t>40</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r>
                  <a:tr h="370840">
                    <a:tc>
                      <a:txBody>
                        <a:bodyPr/>
                        <a:lstStyle/>
                        <a:p>
                          <a:pPr algn="ctr"/>
                          <a:r>
                            <a:rPr lang="en-US" dirty="0" smtClean="0"/>
                            <a:t>GRU-RNN 2</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4"/>
                          <a:stretch>
                            <a:fillRect l="-64955" t="-208197" r="-210574" b="-124590"/>
                          </a:stretch>
                        </a:blipFill>
                      </a:tcPr>
                    </a:tc>
                    <a:tc>
                      <a:txBody>
                        <a:bodyPr/>
                        <a:lstStyle/>
                        <a:p>
                          <a:pPr algn="ctr"/>
                          <a:r>
                            <a:rPr lang="en-US" dirty="0" smtClean="0">
                              <a:solidFill>
                                <a:schemeClr val="tx1"/>
                              </a:solidFill>
                            </a:rPr>
                            <a:t>12</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dirty="0" smtClean="0">
                              <a:solidFill>
                                <a:schemeClr val="tx1"/>
                              </a:solidFill>
                            </a:rPr>
                            <a:t>2</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dirty="0" smtClean="0">
                              <a:solidFill>
                                <a:schemeClr val="tx1"/>
                              </a:solidFill>
                            </a:rPr>
                            <a:t>50</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r>
                  <a:tr h="370840">
                    <a:tc>
                      <a:txBody>
                        <a:bodyPr/>
                        <a:lstStyle/>
                        <a:p>
                          <a:pPr algn="ctr"/>
                          <a:r>
                            <a:rPr lang="en-US" dirty="0" smtClean="0"/>
                            <a:t>GRU-RNN 3</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rotWithShape="0">
                          <a:blip r:embed="rId4"/>
                          <a:stretch>
                            <a:fillRect l="-64955" t="-308197" r="-210574" b="-24590"/>
                          </a:stretch>
                        </a:blipFill>
                      </a:tcPr>
                    </a:tc>
                    <a:tc>
                      <a:txBody>
                        <a:bodyPr/>
                        <a:lstStyle/>
                        <a:p>
                          <a:pPr algn="ctr"/>
                          <a:r>
                            <a:rPr lang="en-US" dirty="0" smtClean="0">
                              <a:solidFill>
                                <a:schemeClr val="tx1"/>
                              </a:solidFill>
                            </a:rPr>
                            <a:t>12</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dirty="0" smtClean="0">
                              <a:solidFill>
                                <a:schemeClr val="tx1"/>
                              </a:solidFill>
                            </a:rPr>
                            <a:t>2</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dirty="0" smtClean="0">
                              <a:solidFill>
                                <a:schemeClr val="tx1"/>
                              </a:solidFill>
                            </a:rPr>
                            <a:t>30</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r>
                </a:tbl>
              </a:graphicData>
            </a:graphic>
          </p:graphicFrame>
        </mc:Fallback>
      </mc:AlternateContent>
      <p:graphicFrame>
        <p:nvGraphicFramePr>
          <p:cNvPr id="6" name="Table 5"/>
          <p:cNvGraphicFramePr>
            <a:graphicFrameLocks noGrp="1"/>
          </p:cNvGraphicFramePr>
          <p:nvPr>
            <p:extLst/>
          </p:nvPr>
        </p:nvGraphicFramePr>
        <p:xfrm>
          <a:off x="4335252" y="3280813"/>
          <a:ext cx="7555229" cy="2966720"/>
        </p:xfrm>
        <a:graphic>
          <a:graphicData uri="http://schemas.openxmlformats.org/drawingml/2006/table">
            <a:tbl>
              <a:tblPr firstRow="1" bandRow="1">
                <a:tableStyleId>{5C22544A-7EE6-4342-B048-85BDC9FD1C3A}</a:tableStyleId>
              </a:tblPr>
              <a:tblGrid>
                <a:gridCol w="1306830"/>
                <a:gridCol w="2011616"/>
                <a:gridCol w="2572385"/>
                <a:gridCol w="829056"/>
                <a:gridCol w="835342"/>
              </a:tblGrid>
              <a:tr h="370840">
                <a:tc>
                  <a:txBody>
                    <a:bodyPr/>
                    <a:lstStyle/>
                    <a:p>
                      <a:pPr algn="ctr"/>
                      <a:r>
                        <a:rPr lang="en-US" sz="1800" dirty="0" smtClean="0">
                          <a:solidFill>
                            <a:schemeClr val="tx1"/>
                          </a:solidFill>
                        </a:rPr>
                        <a:t>Model</a:t>
                      </a:r>
                      <a:endParaRPr lang="en-US" sz="18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800" dirty="0" smtClean="0">
                          <a:solidFill>
                            <a:schemeClr val="tx1"/>
                          </a:solidFill>
                        </a:rPr>
                        <a:t>Sequence Features</a:t>
                      </a:r>
                      <a:endParaRPr lang="en-US" sz="18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smtClean="0">
                          <a:solidFill>
                            <a:schemeClr val="tx1"/>
                          </a:solidFill>
                        </a:rPr>
                        <a:t>Sequence Length (hours)</a:t>
                      </a:r>
                      <a:endParaRPr lang="en-US" sz="18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smtClean="0">
                          <a:solidFill>
                            <a:schemeClr val="tx1"/>
                          </a:solidFill>
                        </a:rPr>
                        <a:t>Layers</a:t>
                      </a:r>
                      <a:endParaRPr lang="en-US" sz="18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smtClean="0">
                          <a:solidFill>
                            <a:schemeClr val="tx1"/>
                          </a:solidFill>
                        </a:rPr>
                        <a:t>Nodes</a:t>
                      </a:r>
                      <a:endParaRPr lang="en-US" sz="18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r>
              <a:tr h="370840">
                <a:tc>
                  <a:txBody>
                    <a:bodyPr/>
                    <a:lstStyle/>
                    <a:p>
                      <a:pPr algn="ctr"/>
                      <a:r>
                        <a:rPr lang="en-US" sz="1800" dirty="0" smtClean="0"/>
                        <a:t>MLP 1</a:t>
                      </a:r>
                      <a:endParaRPr 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800" dirty="0" smtClean="0">
                          <a:solidFill>
                            <a:schemeClr val="tx1"/>
                          </a:solidFill>
                        </a:rPr>
                        <a:t>Temp,</a:t>
                      </a:r>
                      <a:r>
                        <a:rPr lang="en-US" sz="1800" baseline="0" dirty="0" smtClean="0">
                          <a:solidFill>
                            <a:schemeClr val="tx1"/>
                          </a:solidFill>
                        </a:rPr>
                        <a:t> Press, RH, SI</a:t>
                      </a:r>
                      <a:endParaRPr lang="en-US" sz="18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sz="1800" dirty="0" smtClean="0">
                          <a:solidFill>
                            <a:schemeClr val="tx1"/>
                          </a:solidFill>
                        </a:rPr>
                        <a:t>16</a:t>
                      </a:r>
                      <a:endParaRPr lang="en-US" sz="18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sz="1800" dirty="0" smtClean="0">
                          <a:solidFill>
                            <a:schemeClr val="tx1"/>
                          </a:solidFill>
                        </a:rPr>
                        <a:t>2</a:t>
                      </a:r>
                      <a:endParaRPr lang="en-US" sz="18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sz="1800" dirty="0" smtClean="0">
                          <a:solidFill>
                            <a:schemeClr val="tx1"/>
                          </a:solidFill>
                        </a:rPr>
                        <a:t>30</a:t>
                      </a:r>
                      <a:endParaRPr lang="en-US" sz="18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r>
              <a:tr h="370840">
                <a:tc>
                  <a:txBody>
                    <a:bodyPr/>
                    <a:lstStyle/>
                    <a:p>
                      <a:pPr algn="ctr"/>
                      <a:r>
                        <a:rPr lang="en-US" sz="1800" dirty="0" smtClean="0"/>
                        <a:t>MLP 2</a:t>
                      </a:r>
                      <a:endParaRPr 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800" dirty="0" smtClean="0">
                          <a:solidFill>
                            <a:schemeClr val="tx1"/>
                          </a:solidFill>
                        </a:rPr>
                        <a:t>Temp,</a:t>
                      </a:r>
                      <a:r>
                        <a:rPr lang="en-US" sz="1800" baseline="0" dirty="0" smtClean="0">
                          <a:solidFill>
                            <a:schemeClr val="tx1"/>
                          </a:solidFill>
                        </a:rPr>
                        <a:t> Press, RH, SI</a:t>
                      </a:r>
                      <a:endParaRPr lang="en-US" sz="18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sz="1800" dirty="0" smtClean="0">
                          <a:solidFill>
                            <a:schemeClr val="tx1"/>
                          </a:solidFill>
                        </a:rPr>
                        <a:t>16</a:t>
                      </a:r>
                      <a:endParaRPr lang="en-US" sz="18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sz="1800" dirty="0" smtClean="0">
                          <a:solidFill>
                            <a:schemeClr val="tx1"/>
                          </a:solidFill>
                        </a:rPr>
                        <a:t>2</a:t>
                      </a:r>
                      <a:endParaRPr lang="en-US" sz="18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sz="1800" dirty="0" smtClean="0">
                          <a:solidFill>
                            <a:schemeClr val="tx1"/>
                          </a:solidFill>
                        </a:rPr>
                        <a:t>40</a:t>
                      </a:r>
                      <a:endParaRPr lang="en-US" sz="18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r>
              <a:tr h="370840">
                <a:tc>
                  <a:txBody>
                    <a:bodyPr/>
                    <a:lstStyle/>
                    <a:p>
                      <a:pPr algn="ctr"/>
                      <a:r>
                        <a:rPr lang="en-US" sz="1800" dirty="0" smtClean="0"/>
                        <a:t>MLP 3</a:t>
                      </a:r>
                      <a:endParaRPr lang="en-US" sz="1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800" dirty="0" smtClean="0">
                          <a:solidFill>
                            <a:schemeClr val="tx1"/>
                          </a:solidFill>
                        </a:rPr>
                        <a:t>Temp,</a:t>
                      </a:r>
                      <a:r>
                        <a:rPr lang="en-US" sz="1800" baseline="0" dirty="0" smtClean="0">
                          <a:solidFill>
                            <a:schemeClr val="tx1"/>
                          </a:solidFill>
                        </a:rPr>
                        <a:t> Press, RH, SI</a:t>
                      </a:r>
                      <a:endParaRPr lang="en-US" sz="18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sz="1800" dirty="0" smtClean="0">
                          <a:solidFill>
                            <a:schemeClr val="tx1"/>
                          </a:solidFill>
                        </a:rPr>
                        <a:t>16</a:t>
                      </a:r>
                      <a:endParaRPr lang="en-US" sz="18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sz="1800" dirty="0" smtClean="0">
                          <a:solidFill>
                            <a:schemeClr val="tx1"/>
                          </a:solidFill>
                        </a:rPr>
                        <a:t>2</a:t>
                      </a:r>
                      <a:endParaRPr lang="en-US" sz="18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sz="1800" dirty="0" smtClean="0">
                          <a:solidFill>
                            <a:schemeClr val="tx1"/>
                          </a:solidFill>
                        </a:rPr>
                        <a:t>50</a:t>
                      </a:r>
                      <a:endParaRPr lang="en-US" sz="18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smtClean="0"/>
                        <a:t>MLP 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smtClean="0">
                          <a:solidFill>
                            <a:schemeClr val="tx1"/>
                          </a:solidFill>
                        </a:rPr>
                        <a:t>Temp,</a:t>
                      </a:r>
                      <a:r>
                        <a:rPr lang="en-US" sz="1800" baseline="0" dirty="0" smtClean="0">
                          <a:solidFill>
                            <a:schemeClr val="tx1"/>
                          </a:solidFill>
                        </a:rPr>
                        <a:t> Press, RH, SI</a:t>
                      </a:r>
                      <a:endParaRPr lang="en-US" sz="1800" dirty="0" smtClean="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sz="1800" dirty="0" smtClean="0">
                          <a:solidFill>
                            <a:schemeClr val="tx1"/>
                          </a:solidFill>
                        </a:rPr>
                        <a:t>16</a:t>
                      </a:r>
                      <a:endParaRPr lang="en-US" sz="18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sz="1800" dirty="0" smtClean="0">
                          <a:solidFill>
                            <a:schemeClr val="tx1"/>
                          </a:solidFill>
                        </a:rPr>
                        <a:t>2</a:t>
                      </a:r>
                      <a:endParaRPr lang="en-US" sz="18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sz="1800" dirty="0" smtClean="0">
                          <a:solidFill>
                            <a:schemeClr val="tx1"/>
                          </a:solidFill>
                        </a:rPr>
                        <a:t>20</a:t>
                      </a:r>
                      <a:endParaRPr lang="en-US" sz="18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smtClean="0"/>
                        <a:t>MLP 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smtClean="0">
                          <a:solidFill>
                            <a:schemeClr val="tx1"/>
                          </a:solidFill>
                        </a:rPr>
                        <a:t>Temp,</a:t>
                      </a:r>
                      <a:r>
                        <a:rPr lang="en-US" sz="1800" baseline="0" dirty="0" smtClean="0">
                          <a:solidFill>
                            <a:schemeClr val="tx1"/>
                          </a:solidFill>
                        </a:rPr>
                        <a:t> Press, RH, SI</a:t>
                      </a:r>
                      <a:endParaRPr lang="en-US" sz="1800" dirty="0" smtClean="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sz="1800" dirty="0" smtClean="0">
                          <a:solidFill>
                            <a:schemeClr val="tx1"/>
                          </a:solidFill>
                        </a:rPr>
                        <a:t>12</a:t>
                      </a:r>
                      <a:endParaRPr lang="en-US" sz="18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US" sz="1800" dirty="0" smtClean="0">
                          <a:solidFill>
                            <a:schemeClr val="tx1"/>
                          </a:solidFill>
                        </a:rPr>
                        <a:t>2</a:t>
                      </a:r>
                      <a:endParaRPr lang="en-US" sz="18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sz="1800" dirty="0" smtClean="0">
                          <a:solidFill>
                            <a:schemeClr val="tx1"/>
                          </a:solidFill>
                        </a:rPr>
                        <a:t>40</a:t>
                      </a:r>
                      <a:endParaRPr lang="en-US" sz="18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smtClean="0"/>
                        <a:t>MLP 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smtClean="0">
                          <a:solidFill>
                            <a:schemeClr val="tx1"/>
                          </a:solidFill>
                        </a:rPr>
                        <a:t>Temp,</a:t>
                      </a:r>
                      <a:r>
                        <a:rPr lang="en-US" sz="1800" baseline="0" dirty="0" smtClean="0">
                          <a:solidFill>
                            <a:schemeClr val="tx1"/>
                          </a:solidFill>
                        </a:rPr>
                        <a:t> Press, RH, SI</a:t>
                      </a:r>
                      <a:endParaRPr lang="en-US" sz="1800" dirty="0" smtClean="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sz="1800" dirty="0" smtClean="0">
                          <a:solidFill>
                            <a:schemeClr val="tx1"/>
                          </a:solidFill>
                        </a:rPr>
                        <a:t>12</a:t>
                      </a:r>
                      <a:endParaRPr lang="en-US" sz="18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US" sz="1800" dirty="0" smtClean="0">
                          <a:solidFill>
                            <a:schemeClr val="tx1"/>
                          </a:solidFill>
                        </a:rPr>
                        <a:t>2</a:t>
                      </a:r>
                      <a:endParaRPr lang="en-US" sz="18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sz="1800" dirty="0" smtClean="0">
                          <a:solidFill>
                            <a:schemeClr val="tx1"/>
                          </a:solidFill>
                        </a:rPr>
                        <a:t>30</a:t>
                      </a:r>
                      <a:endParaRPr lang="en-US" sz="18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smtClean="0"/>
                        <a:t>MLP 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smtClean="0">
                          <a:solidFill>
                            <a:schemeClr val="tx1"/>
                          </a:solidFill>
                        </a:rPr>
                        <a:t>Temp,</a:t>
                      </a:r>
                      <a:r>
                        <a:rPr lang="en-US" sz="1800" baseline="0" dirty="0" smtClean="0">
                          <a:solidFill>
                            <a:schemeClr val="tx1"/>
                          </a:solidFill>
                        </a:rPr>
                        <a:t> Press, RH, SI</a:t>
                      </a:r>
                      <a:endParaRPr lang="en-US" sz="1800" dirty="0" smtClean="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sz="1800" dirty="0" smtClean="0">
                          <a:solidFill>
                            <a:schemeClr val="tx1"/>
                          </a:solidFill>
                        </a:rPr>
                        <a:t>12</a:t>
                      </a:r>
                      <a:endParaRPr lang="en-US" sz="18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US" sz="1800" dirty="0" smtClean="0">
                          <a:solidFill>
                            <a:schemeClr val="tx1"/>
                          </a:solidFill>
                        </a:rPr>
                        <a:t>2</a:t>
                      </a:r>
                      <a:endParaRPr lang="en-US" sz="18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sz="1800" dirty="0" smtClean="0">
                          <a:solidFill>
                            <a:schemeClr val="tx1"/>
                          </a:solidFill>
                        </a:rPr>
                        <a:t>50</a:t>
                      </a:r>
                      <a:endParaRPr lang="en-US" sz="18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r>
            </a:tbl>
          </a:graphicData>
        </a:graphic>
      </p:graphicFrame>
    </p:spTree>
    <p:extLst>
      <p:ext uri="{BB962C8B-B14F-4D97-AF65-F5344CB8AC3E}">
        <p14:creationId xmlns:p14="http://schemas.microsoft.com/office/powerpoint/2010/main" val="341223409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Model Selection</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dirty="0" smtClean="0"/>
                  <a:t>Model selected for testing:</a:t>
                </a:r>
              </a:p>
              <a:p>
                <a:pPr lvl="1"/>
                <a:r>
                  <a:rPr lang="en-US" dirty="0" smtClean="0"/>
                  <a:t>Architecture: GRU-RNN</a:t>
                </a:r>
              </a:p>
              <a:p>
                <a:pPr lvl="1"/>
                <a:r>
                  <a:rPr lang="en-US" dirty="0" smtClean="0"/>
                  <a:t>Layers: 2 </a:t>
                </a:r>
              </a:p>
              <a:p>
                <a:pPr lvl="1"/>
                <a:r>
                  <a:rPr lang="en-US" dirty="0" smtClean="0"/>
                  <a:t>Nodes per layer: 40</a:t>
                </a:r>
              </a:p>
              <a:p>
                <a:pPr lvl="1"/>
                <a:r>
                  <a:rPr lang="en-US" dirty="0" smtClean="0"/>
                  <a:t>Input sequence length: 12 hours</a:t>
                </a:r>
              </a:p>
              <a:p>
                <a:pPr lvl="1"/>
                <a:r>
                  <a:rPr lang="en-US" dirty="0" smtClean="0"/>
                  <a:t>Input sequence variables: pressure, relative humidity, solar irradiance, </a:t>
                </a:r>
                <a14:m>
                  <m:oMath xmlns:m="http://schemas.openxmlformats.org/officeDocument/2006/math">
                    <m:sSubSup>
                      <m:sSubSupPr>
                        <m:ctrlPr>
                          <a:rPr lang="en-US" i="1" smtClean="0">
                            <a:latin typeface="Cambria Math" panose="02040503050406030204" pitchFamily="18" charset="0"/>
                          </a:rPr>
                        </m:ctrlPr>
                      </m:sSubSupPr>
                      <m:e>
                        <m:r>
                          <a:rPr lang="en-US" b="0" i="1" smtClean="0">
                            <a:latin typeface="Cambria Math" panose="02040503050406030204" pitchFamily="18" charset="0"/>
                          </a:rPr>
                          <m:t>𝐶</m:t>
                        </m:r>
                      </m:e>
                      <m:sub>
                        <m:r>
                          <a:rPr lang="en-US" b="0" i="1" smtClean="0">
                            <a:latin typeface="Cambria Math" panose="02040503050406030204" pitchFamily="18" charset="0"/>
                          </a:rPr>
                          <m:t>𝑛</m:t>
                        </m:r>
                      </m:sub>
                      <m:sup>
                        <m:r>
                          <a:rPr lang="en-US" b="0" i="1" smtClean="0">
                            <a:latin typeface="Cambria Math" panose="02040503050406030204" pitchFamily="18" charset="0"/>
                          </a:rPr>
                          <m:t>2</m:t>
                        </m:r>
                      </m:sup>
                    </m:sSubSup>
                  </m:oMath>
                </a14:m>
                <a:endParaRPr lang="en-US" dirty="0" smtClean="0"/>
              </a:p>
              <a:p>
                <a:r>
                  <a:rPr lang="en-US" dirty="0" smtClean="0"/>
                  <a:t>Motivation:</a:t>
                </a:r>
              </a:p>
              <a:p>
                <a:pPr marL="914400" lvl="1" indent="-457200">
                  <a:buFont typeface="+mj-lt"/>
                  <a:buAutoNum type="arabicPeriod"/>
                </a:pPr>
                <a:r>
                  <a:rPr lang="en-US" dirty="0" smtClean="0"/>
                  <a:t>Results in the lowest average RMSE as applied to the validation dataset</a:t>
                </a:r>
              </a:p>
              <a:p>
                <a:pPr marL="914400" lvl="1" indent="-457200">
                  <a:buFont typeface="+mj-lt"/>
                  <a:buAutoNum type="arabicPeriod"/>
                </a:pPr>
                <a:r>
                  <a:rPr lang="en-US" dirty="0" smtClean="0"/>
                  <a:t>Next best two models use the same input feature, sequence length, and number of layers. The next two models use similar number of nodes.</a:t>
                </a:r>
              </a:p>
              <a:p>
                <a:pPr marL="914400" lvl="1" indent="-457200">
                  <a:buFont typeface="+mj-lt"/>
                  <a:buAutoNum type="arabicPeriod"/>
                </a:pPr>
                <a:r>
                  <a:rPr lang="en-US" dirty="0" smtClean="0"/>
                  <a:t>Model requires 12 hours of input sequence</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043" t="-221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09880581-6DCB-43E5-A93F-502212690ACB}" type="slidenum">
              <a:rPr lang="en-US" smtClean="0"/>
              <a:pPr/>
              <a:t>57</a:t>
            </a:fld>
            <a:endParaRPr lang="en-US" dirty="0"/>
          </a:p>
        </p:txBody>
      </p:sp>
    </p:spTree>
    <p:extLst>
      <p:ext uri="{BB962C8B-B14F-4D97-AF65-F5344CB8AC3E}">
        <p14:creationId xmlns:p14="http://schemas.microsoft.com/office/powerpoint/2010/main" val="1375333363"/>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Sensitivity Analysis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497454"/>
                <a:ext cx="6995809" cy="4987651"/>
              </a:xfrm>
            </p:spPr>
            <p:txBody>
              <a:bodyPr>
                <a:normAutofit fontScale="92500" lnSpcReduction="10000"/>
              </a:bodyPr>
              <a:lstStyle/>
              <a:p>
                <a:r>
                  <a:rPr lang="en-US" dirty="0" smtClean="0"/>
                  <a:t>Count the number of times each variable is used in the </a:t>
                </a:r>
                <a:r>
                  <a:rPr lang="en-US" i="1" dirty="0" smtClean="0"/>
                  <a:t>best</a:t>
                </a:r>
                <a:r>
                  <a:rPr lang="en-US" dirty="0" smtClean="0"/>
                  <a:t> 10% and </a:t>
                </a:r>
                <a:r>
                  <a:rPr lang="en-US" i="1" dirty="0" smtClean="0"/>
                  <a:t>worst</a:t>
                </a:r>
                <a:r>
                  <a:rPr lang="en-US" dirty="0" smtClean="0"/>
                  <a:t> 10% models</a:t>
                </a:r>
              </a:p>
              <a:p>
                <a:endParaRPr lang="en-US" dirty="0" smtClean="0"/>
              </a:p>
              <a:p>
                <a:r>
                  <a:rPr lang="en-US" dirty="0" smtClean="0"/>
                  <a:t>Relative humidity and solar irradiance: always used in the best, and rarely used in the worst</a:t>
                </a:r>
              </a:p>
              <a:p>
                <a:endParaRPr lang="en-US" dirty="0"/>
              </a:p>
              <a:p>
                <a:r>
                  <a:rPr lang="en-US" dirty="0" smtClean="0"/>
                  <a:t>Wind speed: never used in the best, always used in the worst</a:t>
                </a:r>
              </a:p>
              <a:p>
                <a:endParaRPr lang="en-US" dirty="0" smtClean="0"/>
              </a:p>
              <a:p>
                <a14:m>
                  <m:oMath xmlns:m="http://schemas.openxmlformats.org/officeDocument/2006/math">
                    <m:sSubSup>
                      <m:sSubSupPr>
                        <m:ctrlPr>
                          <a:rPr lang="en-US" i="1" smtClean="0">
                            <a:latin typeface="Cambria Math" panose="02040503050406030204" pitchFamily="18" charset="0"/>
                          </a:rPr>
                        </m:ctrlPr>
                      </m:sSubSupPr>
                      <m:e>
                        <m:r>
                          <a:rPr lang="en-US" b="0" i="1" smtClean="0">
                            <a:latin typeface="Cambria Math" panose="02040503050406030204" pitchFamily="18" charset="0"/>
                          </a:rPr>
                          <m:t>𝐶</m:t>
                        </m:r>
                      </m:e>
                      <m:sub>
                        <m:r>
                          <a:rPr lang="en-US" b="0" i="1" smtClean="0">
                            <a:latin typeface="Cambria Math" panose="02040503050406030204" pitchFamily="18" charset="0"/>
                          </a:rPr>
                          <m:t>𝑛</m:t>
                        </m:r>
                      </m:sub>
                      <m:sup>
                        <m:r>
                          <a:rPr lang="en-US" b="0" i="1" smtClean="0">
                            <a:latin typeface="Cambria Math" panose="02040503050406030204" pitchFamily="18" charset="0"/>
                          </a:rPr>
                          <m:t>2</m:t>
                        </m:r>
                      </m:sup>
                    </m:sSubSup>
                  </m:oMath>
                </a14:m>
                <a:r>
                  <a:rPr lang="en-US" dirty="0" smtClean="0"/>
                  <a:t>: frequently used by the best RNNs, less used by the best MLPs</a:t>
                </a:r>
              </a:p>
              <a:p>
                <a:pPr lvl="1"/>
                <a:r>
                  <a:rPr lang="en-US" dirty="0" smtClean="0"/>
                  <a:t>Indicates the RNNs are learning the physical component of data propagating through time</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497454"/>
                <a:ext cx="6995809" cy="4987651"/>
              </a:xfrm>
              <a:blipFill rotWithShape="0">
                <a:blip r:embed="rId3"/>
                <a:stretch>
                  <a:fillRect l="-1307" t="-2567" r="-1220" b="-1589"/>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a:xfrm>
            <a:off x="9213716" y="6356351"/>
            <a:ext cx="2743200" cy="365125"/>
          </a:xfrm>
        </p:spPr>
        <p:txBody>
          <a:bodyPr/>
          <a:lstStyle/>
          <a:p>
            <a:fld id="{09880581-6DCB-43E5-A93F-502212690ACB}" type="slidenum">
              <a:rPr lang="en-US" smtClean="0"/>
              <a:pPr/>
              <a:t>58</a:t>
            </a:fld>
            <a:endParaRPr lang="en-US" dirty="0"/>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96359" y="1094009"/>
            <a:ext cx="3657600" cy="2743200"/>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96359" y="3978567"/>
            <a:ext cx="3657600" cy="2743200"/>
          </a:xfrm>
          <a:prstGeom prst="rect">
            <a:avLst/>
          </a:prstGeom>
        </p:spPr>
      </p:pic>
      <p:sp>
        <p:nvSpPr>
          <p:cNvPr id="7" name="TextBox 6"/>
          <p:cNvSpPr txBox="1"/>
          <p:nvPr/>
        </p:nvSpPr>
        <p:spPr>
          <a:xfrm>
            <a:off x="10749438" y="978591"/>
            <a:ext cx="1207478" cy="307777"/>
          </a:xfrm>
          <a:prstGeom prst="rect">
            <a:avLst/>
          </a:prstGeom>
          <a:solidFill>
            <a:schemeClr val="accent6">
              <a:lumMod val="40000"/>
              <a:lumOff val="60000"/>
            </a:schemeClr>
          </a:solidFill>
          <a:ln>
            <a:solidFill>
              <a:schemeClr val="tx1"/>
            </a:solidFill>
          </a:ln>
        </p:spPr>
        <p:txBody>
          <a:bodyPr wrap="square" rtlCol="0">
            <a:spAutoFit/>
          </a:bodyPr>
          <a:lstStyle/>
          <a:p>
            <a:pPr algn="ctr"/>
            <a:r>
              <a:rPr lang="en-US" sz="1400" dirty="0" smtClean="0"/>
              <a:t>Best Models</a:t>
            </a:r>
            <a:endParaRPr lang="en-US" sz="1400" dirty="0"/>
          </a:p>
        </p:txBody>
      </p:sp>
      <p:sp>
        <p:nvSpPr>
          <p:cNvPr id="8" name="TextBox 7"/>
          <p:cNvSpPr txBox="1"/>
          <p:nvPr/>
        </p:nvSpPr>
        <p:spPr>
          <a:xfrm>
            <a:off x="10749438" y="3864701"/>
            <a:ext cx="1207478" cy="307777"/>
          </a:xfrm>
          <a:prstGeom prst="rect">
            <a:avLst/>
          </a:prstGeom>
          <a:solidFill>
            <a:schemeClr val="accent4">
              <a:lumMod val="40000"/>
              <a:lumOff val="60000"/>
            </a:schemeClr>
          </a:solidFill>
          <a:ln>
            <a:solidFill>
              <a:schemeClr val="tx1"/>
            </a:solidFill>
          </a:ln>
        </p:spPr>
        <p:txBody>
          <a:bodyPr wrap="square" rtlCol="0">
            <a:spAutoFit/>
          </a:bodyPr>
          <a:lstStyle/>
          <a:p>
            <a:pPr algn="ctr"/>
            <a:r>
              <a:rPr lang="en-US" sz="1400" dirty="0" smtClean="0"/>
              <a:t>Worst Models</a:t>
            </a:r>
            <a:endParaRPr lang="en-US" sz="1400" dirty="0"/>
          </a:p>
        </p:txBody>
      </p:sp>
    </p:spTree>
    <p:extLst>
      <p:ext uri="{BB962C8B-B14F-4D97-AF65-F5344CB8AC3E}">
        <p14:creationId xmlns:p14="http://schemas.microsoft.com/office/powerpoint/2010/main" val="5965778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 Statement</a:t>
            </a:r>
            <a:endParaRPr lang="en-US" dirty="0"/>
          </a:p>
        </p:txBody>
      </p:sp>
      <p:sp>
        <p:nvSpPr>
          <p:cNvPr id="3" name="Content Placeholder 2"/>
          <p:cNvSpPr>
            <a:spLocks noGrp="1"/>
          </p:cNvSpPr>
          <p:nvPr>
            <p:ph idx="1"/>
          </p:nvPr>
        </p:nvSpPr>
        <p:spPr/>
        <p:txBody>
          <a:bodyPr>
            <a:normAutofit/>
          </a:bodyPr>
          <a:lstStyle/>
          <a:p>
            <a:r>
              <a:rPr lang="en-US" sz="3600" dirty="0" smtClean="0"/>
              <a:t>This thesis develops a machine learning approach to forecast four hours of future turbulence conditions at 30-minute intervals from prior weather and turbulence measurements using artificial neural networks</a:t>
            </a:r>
          </a:p>
          <a:p>
            <a:endParaRPr lang="en-US" sz="3200" dirty="0"/>
          </a:p>
          <a:p>
            <a:r>
              <a:rPr lang="en-US" sz="3200" dirty="0" smtClean="0"/>
              <a:t>This method bypasses the need for physical model NWP weather forecasts</a:t>
            </a:r>
          </a:p>
        </p:txBody>
      </p:sp>
      <p:sp>
        <p:nvSpPr>
          <p:cNvPr id="4" name="Slide Number Placeholder 3"/>
          <p:cNvSpPr>
            <a:spLocks noGrp="1"/>
          </p:cNvSpPr>
          <p:nvPr>
            <p:ph type="sldNum" sz="quarter" idx="12"/>
          </p:nvPr>
        </p:nvSpPr>
        <p:spPr/>
        <p:txBody>
          <a:bodyPr/>
          <a:lstStyle/>
          <a:p>
            <a:fld id="{09880581-6DCB-43E5-A93F-502212690ACB}" type="slidenum">
              <a:rPr lang="en-US" smtClean="0"/>
              <a:pPr/>
              <a:t>5</a:t>
            </a:fld>
            <a:endParaRPr lang="en-US" dirty="0"/>
          </a:p>
        </p:txBody>
      </p:sp>
    </p:spTree>
    <p:extLst>
      <p:ext uri="{BB962C8B-B14F-4D97-AF65-F5344CB8AC3E}">
        <p14:creationId xmlns:p14="http://schemas.microsoft.com/office/powerpoint/2010/main" val="2360061025"/>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Daily Performance Summary</a:t>
            </a:r>
            <a:endParaRPr lang="en-US" dirty="0"/>
          </a:p>
        </p:txBody>
      </p:sp>
      <p:sp>
        <p:nvSpPr>
          <p:cNvPr id="3" name="Content Placeholder 2"/>
          <p:cNvSpPr>
            <a:spLocks noGrp="1"/>
          </p:cNvSpPr>
          <p:nvPr>
            <p:ph idx="1"/>
          </p:nvPr>
        </p:nvSpPr>
        <p:spPr>
          <a:xfrm>
            <a:off x="838200" y="1497455"/>
            <a:ext cx="5421923" cy="4679508"/>
          </a:xfrm>
        </p:spPr>
        <p:txBody>
          <a:bodyPr>
            <a:normAutofit fontScale="92500" lnSpcReduction="10000"/>
          </a:bodyPr>
          <a:lstStyle/>
          <a:p>
            <a:r>
              <a:rPr lang="en-US" sz="3200" dirty="0" smtClean="0"/>
              <a:t>Evaluate model performance on a per-day basis</a:t>
            </a:r>
          </a:p>
          <a:p>
            <a:endParaRPr lang="en-US" sz="3200" dirty="0" smtClean="0"/>
          </a:p>
          <a:p>
            <a:r>
              <a:rPr lang="en-US" sz="3200" dirty="0" smtClean="0"/>
              <a:t>Calculate the 10-model average, standard deviation, minimum and maximum of the loss scores</a:t>
            </a:r>
          </a:p>
          <a:p>
            <a:endParaRPr lang="en-US" sz="3200" dirty="0" smtClean="0"/>
          </a:p>
          <a:p>
            <a:r>
              <a:rPr lang="en-US" sz="3200" dirty="0" smtClean="0"/>
              <a:t>Tight bounds about the mean indicate the model is consistently converging to the same solution</a:t>
            </a:r>
            <a:endParaRPr lang="en-US" sz="3200" dirty="0"/>
          </a:p>
        </p:txBody>
      </p:sp>
      <p:sp>
        <p:nvSpPr>
          <p:cNvPr id="4" name="Slide Number Placeholder 3"/>
          <p:cNvSpPr>
            <a:spLocks noGrp="1"/>
          </p:cNvSpPr>
          <p:nvPr>
            <p:ph type="sldNum" sz="quarter" idx="12"/>
          </p:nvPr>
        </p:nvSpPr>
        <p:spPr/>
        <p:txBody>
          <a:bodyPr/>
          <a:lstStyle/>
          <a:p>
            <a:fld id="{09880581-6DCB-43E5-A93F-502212690ACB}" type="slidenum">
              <a:rPr lang="en-US" smtClean="0"/>
              <a:pPr/>
              <a:t>59</a:t>
            </a:fld>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7000" y="2008409"/>
            <a:ext cx="4876800" cy="3657600"/>
          </a:xfrm>
          <a:prstGeom prst="rect">
            <a:avLst/>
          </a:prstGeom>
        </p:spPr>
      </p:pic>
    </p:spTree>
    <p:extLst>
      <p:ext uri="{BB962C8B-B14F-4D97-AF65-F5344CB8AC3E}">
        <p14:creationId xmlns:p14="http://schemas.microsoft.com/office/powerpoint/2010/main" val="3595113202"/>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Hourly Performance Summary</a:t>
            </a:r>
            <a:endParaRPr lang="en-US" dirty="0"/>
          </a:p>
        </p:txBody>
      </p:sp>
      <p:sp>
        <p:nvSpPr>
          <p:cNvPr id="3" name="Content Placeholder 2"/>
          <p:cNvSpPr>
            <a:spLocks noGrp="1"/>
          </p:cNvSpPr>
          <p:nvPr>
            <p:ph idx="1"/>
          </p:nvPr>
        </p:nvSpPr>
        <p:spPr>
          <a:xfrm>
            <a:off x="838200" y="1497455"/>
            <a:ext cx="4663440" cy="4679508"/>
          </a:xfrm>
        </p:spPr>
        <p:txBody>
          <a:bodyPr/>
          <a:lstStyle/>
          <a:p>
            <a:r>
              <a:rPr lang="en-US" dirty="0" smtClean="0"/>
              <a:t>Plot the loss score of each forecast as a function of its first timestamp</a:t>
            </a:r>
          </a:p>
          <a:p>
            <a:pPr lvl="1"/>
            <a:r>
              <a:rPr lang="en-US" dirty="0" smtClean="0"/>
              <a:t>Black markers are the raw scores (of all 10 models)</a:t>
            </a:r>
          </a:p>
          <a:p>
            <a:pPr lvl="1"/>
            <a:r>
              <a:rPr lang="en-US" dirty="0" smtClean="0"/>
              <a:t>Red markers are the average over the 10 models</a:t>
            </a:r>
          </a:p>
          <a:p>
            <a:endParaRPr lang="en-US" dirty="0" smtClean="0"/>
          </a:p>
          <a:p>
            <a:r>
              <a:rPr lang="en-US" dirty="0" smtClean="0"/>
              <a:t>Trend: the model is best during the middle of the day, and worst in the evening</a:t>
            </a:r>
            <a:endParaRPr lang="en-US" dirty="0"/>
          </a:p>
        </p:txBody>
      </p:sp>
      <p:sp>
        <p:nvSpPr>
          <p:cNvPr id="4" name="Slide Number Placeholder 3"/>
          <p:cNvSpPr>
            <a:spLocks noGrp="1"/>
          </p:cNvSpPr>
          <p:nvPr>
            <p:ph type="sldNum" sz="quarter" idx="12"/>
          </p:nvPr>
        </p:nvSpPr>
        <p:spPr/>
        <p:txBody>
          <a:bodyPr/>
          <a:lstStyle/>
          <a:p>
            <a:fld id="{09880581-6DCB-43E5-A93F-502212690ACB}" type="slidenum">
              <a:rPr lang="en-US" smtClean="0"/>
              <a:pPr/>
              <a:t>60</a:t>
            </a:fld>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01640" y="2008409"/>
            <a:ext cx="5852160" cy="3657600"/>
          </a:xfrm>
          <a:prstGeom prst="rect">
            <a:avLst/>
          </a:prstGeom>
        </p:spPr>
      </p:pic>
    </p:spTree>
    <p:extLst>
      <p:ext uri="{BB962C8B-B14F-4D97-AF65-F5344CB8AC3E}">
        <p14:creationId xmlns:p14="http://schemas.microsoft.com/office/powerpoint/2010/main" val="414360184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Scatter Plots</a:t>
            </a:r>
            <a:endParaRPr lang="en-US" dirty="0"/>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12646" y="1572085"/>
            <a:ext cx="2743200" cy="2057400"/>
          </a:xfrm>
        </p:spPr>
      </p:pic>
      <p:sp>
        <p:nvSpPr>
          <p:cNvPr id="4" name="Slide Number Placeholder 3"/>
          <p:cNvSpPr>
            <a:spLocks noGrp="1"/>
          </p:cNvSpPr>
          <p:nvPr>
            <p:ph type="sldNum" sz="quarter" idx="12"/>
          </p:nvPr>
        </p:nvSpPr>
        <p:spPr/>
        <p:txBody>
          <a:bodyPr/>
          <a:lstStyle/>
          <a:p>
            <a:fld id="{09880581-6DCB-43E5-A93F-502212690ACB}" type="slidenum">
              <a:rPr lang="en-US" smtClean="0"/>
              <a:pPr/>
              <a:t>61</a:t>
            </a:fld>
            <a:endParaRPr lang="en-US" dirty="0"/>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96523" y="1572085"/>
            <a:ext cx="2743200" cy="2057400"/>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80400" y="1572085"/>
            <a:ext cx="2743200" cy="2057400"/>
          </a:xfrm>
          <a:prstGeom prst="rect">
            <a:avLst/>
          </a:prstGeom>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064277" y="1572085"/>
            <a:ext cx="2743200" cy="2057400"/>
          </a:xfrm>
          <a:prstGeom prst="rect">
            <a:avLst/>
          </a:prstGeom>
        </p:spPr>
      </p:pic>
      <p:pic>
        <p:nvPicPr>
          <p:cNvPr id="10" name="Picture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12646" y="3985246"/>
            <a:ext cx="2743200" cy="2057400"/>
          </a:xfrm>
          <a:prstGeom prst="rect">
            <a:avLst/>
          </a:prstGeom>
        </p:spPr>
      </p:pic>
      <p:pic>
        <p:nvPicPr>
          <p:cNvPr id="11" name="Picture 1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296523" y="3985246"/>
            <a:ext cx="2743200" cy="2057400"/>
          </a:xfrm>
          <a:prstGeom prst="rect">
            <a:avLst/>
          </a:prstGeom>
        </p:spPr>
      </p:pic>
      <p:pic>
        <p:nvPicPr>
          <p:cNvPr id="12" name="Picture 1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180400" y="3985246"/>
            <a:ext cx="2743200" cy="2057400"/>
          </a:xfrm>
          <a:prstGeom prst="rect">
            <a:avLst/>
          </a:prstGeom>
        </p:spPr>
      </p:pic>
      <p:pic>
        <p:nvPicPr>
          <p:cNvPr id="13" name="Picture 12"/>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064277" y="3985246"/>
            <a:ext cx="2743200" cy="2057400"/>
          </a:xfrm>
          <a:prstGeom prst="rect">
            <a:avLst/>
          </a:prstGeom>
        </p:spPr>
      </p:pic>
      <p:sp>
        <p:nvSpPr>
          <p:cNvPr id="14" name="TextBox 13"/>
          <p:cNvSpPr txBox="1"/>
          <p:nvPr/>
        </p:nvSpPr>
        <p:spPr>
          <a:xfrm>
            <a:off x="1315328" y="1331211"/>
            <a:ext cx="1202787" cy="369204"/>
          </a:xfrm>
          <a:prstGeom prst="rect">
            <a:avLst/>
          </a:prstGeom>
          <a:solidFill>
            <a:schemeClr val="accent4">
              <a:lumMod val="60000"/>
              <a:lumOff val="40000"/>
            </a:schemeClr>
          </a:solidFill>
          <a:ln>
            <a:solidFill>
              <a:schemeClr val="tx1"/>
            </a:solidFill>
          </a:ln>
        </p:spPr>
        <p:txBody>
          <a:bodyPr wrap="square" rtlCol="0">
            <a:spAutoFit/>
          </a:bodyPr>
          <a:lstStyle/>
          <a:p>
            <a:pPr algn="ctr"/>
            <a:r>
              <a:rPr lang="en-US" dirty="0" smtClean="0"/>
              <a:t>30-minute</a:t>
            </a:r>
            <a:endParaRPr lang="en-US" dirty="0"/>
          </a:p>
        </p:txBody>
      </p:sp>
      <p:sp>
        <p:nvSpPr>
          <p:cNvPr id="15" name="TextBox 14"/>
          <p:cNvSpPr txBox="1"/>
          <p:nvPr/>
        </p:nvSpPr>
        <p:spPr>
          <a:xfrm>
            <a:off x="4207409" y="1331211"/>
            <a:ext cx="1202787" cy="369204"/>
          </a:xfrm>
          <a:prstGeom prst="rect">
            <a:avLst/>
          </a:prstGeom>
          <a:solidFill>
            <a:schemeClr val="accent4">
              <a:lumMod val="60000"/>
              <a:lumOff val="40000"/>
            </a:schemeClr>
          </a:solidFill>
          <a:ln>
            <a:solidFill>
              <a:schemeClr val="tx1"/>
            </a:solidFill>
          </a:ln>
        </p:spPr>
        <p:txBody>
          <a:bodyPr wrap="square" rtlCol="0">
            <a:spAutoFit/>
          </a:bodyPr>
          <a:lstStyle/>
          <a:p>
            <a:pPr algn="ctr"/>
            <a:r>
              <a:rPr lang="en-US" dirty="0" smtClean="0"/>
              <a:t>1 hour</a:t>
            </a:r>
            <a:endParaRPr lang="en-US" dirty="0"/>
          </a:p>
        </p:txBody>
      </p:sp>
      <p:sp>
        <p:nvSpPr>
          <p:cNvPr id="16" name="TextBox 15"/>
          <p:cNvSpPr txBox="1"/>
          <p:nvPr/>
        </p:nvSpPr>
        <p:spPr>
          <a:xfrm>
            <a:off x="7091286" y="1331211"/>
            <a:ext cx="1202787" cy="369204"/>
          </a:xfrm>
          <a:prstGeom prst="rect">
            <a:avLst/>
          </a:prstGeom>
          <a:solidFill>
            <a:schemeClr val="accent4">
              <a:lumMod val="60000"/>
              <a:lumOff val="40000"/>
            </a:schemeClr>
          </a:solidFill>
          <a:ln>
            <a:solidFill>
              <a:schemeClr val="tx1"/>
            </a:solidFill>
          </a:ln>
        </p:spPr>
        <p:txBody>
          <a:bodyPr wrap="square" rtlCol="0">
            <a:spAutoFit/>
          </a:bodyPr>
          <a:lstStyle/>
          <a:p>
            <a:pPr algn="ctr"/>
            <a:r>
              <a:rPr lang="en-US" dirty="0" smtClean="0"/>
              <a:t>1.5 hours</a:t>
            </a:r>
            <a:endParaRPr lang="en-US" dirty="0"/>
          </a:p>
        </p:txBody>
      </p:sp>
      <p:sp>
        <p:nvSpPr>
          <p:cNvPr id="17" name="TextBox 16"/>
          <p:cNvSpPr txBox="1"/>
          <p:nvPr/>
        </p:nvSpPr>
        <p:spPr>
          <a:xfrm>
            <a:off x="9975163" y="1331211"/>
            <a:ext cx="1202787" cy="369204"/>
          </a:xfrm>
          <a:prstGeom prst="rect">
            <a:avLst/>
          </a:prstGeom>
          <a:solidFill>
            <a:schemeClr val="accent4">
              <a:lumMod val="60000"/>
              <a:lumOff val="40000"/>
            </a:schemeClr>
          </a:solidFill>
          <a:ln>
            <a:solidFill>
              <a:schemeClr val="tx1"/>
            </a:solidFill>
          </a:ln>
        </p:spPr>
        <p:txBody>
          <a:bodyPr wrap="square" rtlCol="0">
            <a:spAutoFit/>
          </a:bodyPr>
          <a:lstStyle/>
          <a:p>
            <a:pPr algn="ctr"/>
            <a:r>
              <a:rPr lang="en-US" dirty="0" smtClean="0"/>
              <a:t>2 hours</a:t>
            </a:r>
            <a:endParaRPr lang="en-US" dirty="0"/>
          </a:p>
        </p:txBody>
      </p:sp>
      <p:sp>
        <p:nvSpPr>
          <p:cNvPr id="18" name="TextBox 17"/>
          <p:cNvSpPr txBox="1"/>
          <p:nvPr/>
        </p:nvSpPr>
        <p:spPr>
          <a:xfrm>
            <a:off x="1315327" y="3741476"/>
            <a:ext cx="1202787" cy="369204"/>
          </a:xfrm>
          <a:prstGeom prst="rect">
            <a:avLst/>
          </a:prstGeom>
          <a:solidFill>
            <a:schemeClr val="accent4">
              <a:lumMod val="60000"/>
              <a:lumOff val="40000"/>
            </a:schemeClr>
          </a:solidFill>
          <a:ln>
            <a:solidFill>
              <a:schemeClr val="tx1"/>
            </a:solidFill>
          </a:ln>
        </p:spPr>
        <p:txBody>
          <a:bodyPr wrap="square" rtlCol="0">
            <a:spAutoFit/>
          </a:bodyPr>
          <a:lstStyle/>
          <a:p>
            <a:pPr algn="ctr"/>
            <a:r>
              <a:rPr lang="en-US" dirty="0" smtClean="0"/>
              <a:t>2.5 hours</a:t>
            </a:r>
            <a:endParaRPr lang="en-US" dirty="0"/>
          </a:p>
        </p:txBody>
      </p:sp>
      <p:sp>
        <p:nvSpPr>
          <p:cNvPr id="19" name="TextBox 18"/>
          <p:cNvSpPr txBox="1"/>
          <p:nvPr/>
        </p:nvSpPr>
        <p:spPr>
          <a:xfrm>
            <a:off x="4207409" y="3741476"/>
            <a:ext cx="1202787" cy="369204"/>
          </a:xfrm>
          <a:prstGeom prst="rect">
            <a:avLst/>
          </a:prstGeom>
          <a:solidFill>
            <a:schemeClr val="accent4">
              <a:lumMod val="60000"/>
              <a:lumOff val="40000"/>
            </a:schemeClr>
          </a:solidFill>
          <a:ln>
            <a:solidFill>
              <a:schemeClr val="tx1"/>
            </a:solidFill>
          </a:ln>
        </p:spPr>
        <p:txBody>
          <a:bodyPr wrap="square" rtlCol="0">
            <a:spAutoFit/>
          </a:bodyPr>
          <a:lstStyle/>
          <a:p>
            <a:pPr algn="ctr"/>
            <a:r>
              <a:rPr lang="en-US" dirty="0" smtClean="0"/>
              <a:t>3 hours</a:t>
            </a:r>
            <a:endParaRPr lang="en-US" dirty="0"/>
          </a:p>
        </p:txBody>
      </p:sp>
      <p:sp>
        <p:nvSpPr>
          <p:cNvPr id="20" name="TextBox 19"/>
          <p:cNvSpPr txBox="1"/>
          <p:nvPr/>
        </p:nvSpPr>
        <p:spPr>
          <a:xfrm>
            <a:off x="7091285" y="3741476"/>
            <a:ext cx="1202787" cy="369204"/>
          </a:xfrm>
          <a:prstGeom prst="rect">
            <a:avLst/>
          </a:prstGeom>
          <a:solidFill>
            <a:schemeClr val="accent4">
              <a:lumMod val="60000"/>
              <a:lumOff val="40000"/>
            </a:schemeClr>
          </a:solidFill>
          <a:ln>
            <a:solidFill>
              <a:schemeClr val="tx1"/>
            </a:solidFill>
          </a:ln>
        </p:spPr>
        <p:txBody>
          <a:bodyPr wrap="square" rtlCol="0">
            <a:spAutoFit/>
          </a:bodyPr>
          <a:lstStyle/>
          <a:p>
            <a:pPr algn="ctr"/>
            <a:r>
              <a:rPr lang="en-US" dirty="0" smtClean="0"/>
              <a:t>3.5 hours</a:t>
            </a:r>
            <a:endParaRPr lang="en-US" dirty="0"/>
          </a:p>
        </p:txBody>
      </p:sp>
      <p:sp>
        <p:nvSpPr>
          <p:cNvPr id="21" name="TextBox 20"/>
          <p:cNvSpPr txBox="1"/>
          <p:nvPr/>
        </p:nvSpPr>
        <p:spPr>
          <a:xfrm>
            <a:off x="9975161" y="3741476"/>
            <a:ext cx="1202787" cy="369204"/>
          </a:xfrm>
          <a:prstGeom prst="rect">
            <a:avLst/>
          </a:prstGeom>
          <a:solidFill>
            <a:schemeClr val="accent4">
              <a:lumMod val="60000"/>
              <a:lumOff val="40000"/>
            </a:schemeClr>
          </a:solidFill>
          <a:ln>
            <a:solidFill>
              <a:schemeClr val="tx1"/>
            </a:solidFill>
          </a:ln>
        </p:spPr>
        <p:txBody>
          <a:bodyPr wrap="square" rtlCol="0">
            <a:spAutoFit/>
          </a:bodyPr>
          <a:lstStyle/>
          <a:p>
            <a:pPr algn="ctr"/>
            <a:r>
              <a:rPr lang="en-US" dirty="0" smtClean="0"/>
              <a:t>4 hours</a:t>
            </a:r>
            <a:endParaRPr lang="en-US" dirty="0"/>
          </a:p>
        </p:txBody>
      </p:sp>
    </p:spTree>
    <p:extLst>
      <p:ext uri="{BB962C8B-B14F-4D97-AF65-F5344CB8AC3E}">
        <p14:creationId xmlns:p14="http://schemas.microsoft.com/office/powerpoint/2010/main" val="424360579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Individual Forecast Analysis: Poor Performance</a:t>
            </a:r>
            <a:endParaRPr lang="en-US" dirty="0"/>
          </a:p>
        </p:txBody>
      </p:sp>
      <p:sp>
        <p:nvSpPr>
          <p:cNvPr id="3" name="Content Placeholder 2"/>
          <p:cNvSpPr>
            <a:spLocks noGrp="1"/>
          </p:cNvSpPr>
          <p:nvPr>
            <p:ph idx="1"/>
          </p:nvPr>
        </p:nvSpPr>
        <p:spPr>
          <a:xfrm>
            <a:off x="838199" y="1497455"/>
            <a:ext cx="5020121" cy="4858896"/>
          </a:xfrm>
        </p:spPr>
        <p:txBody>
          <a:bodyPr>
            <a:normAutofit fontScale="92500" lnSpcReduction="20000"/>
          </a:bodyPr>
          <a:lstStyle/>
          <a:p>
            <a:r>
              <a:rPr lang="en-US" dirty="0" smtClean="0"/>
              <a:t>Analyze 08/09/2020 18:00 forecast</a:t>
            </a:r>
          </a:p>
          <a:p>
            <a:endParaRPr lang="en-US" dirty="0" smtClean="0"/>
          </a:p>
          <a:p>
            <a:r>
              <a:rPr lang="en-US" dirty="0" smtClean="0"/>
              <a:t>Sort all measurements from train examples whose forecast is at 18:00</a:t>
            </a:r>
          </a:p>
          <a:p>
            <a:endParaRPr lang="en-US" dirty="0" smtClean="0"/>
          </a:p>
          <a:p>
            <a:r>
              <a:rPr lang="en-US" dirty="0" smtClean="0"/>
              <a:t>Calculate the cumulative distribution function (CDF) at each timestamp</a:t>
            </a:r>
          </a:p>
          <a:p>
            <a:endParaRPr lang="en-US" dirty="0" smtClean="0"/>
          </a:p>
          <a:p>
            <a:r>
              <a:rPr lang="en-US" dirty="0" smtClean="0"/>
              <a:t>Apply model to the train examples at 18:00, and perform same sorting and CDF</a:t>
            </a:r>
          </a:p>
          <a:p>
            <a:endParaRPr lang="en-US" dirty="0"/>
          </a:p>
        </p:txBody>
      </p:sp>
      <p:sp>
        <p:nvSpPr>
          <p:cNvPr id="4" name="Slide Number Placeholder 3"/>
          <p:cNvSpPr>
            <a:spLocks noGrp="1"/>
          </p:cNvSpPr>
          <p:nvPr>
            <p:ph type="sldNum" sz="quarter" idx="12"/>
          </p:nvPr>
        </p:nvSpPr>
        <p:spPr>
          <a:xfrm>
            <a:off x="9265597" y="6356351"/>
            <a:ext cx="2743200" cy="365125"/>
          </a:xfrm>
        </p:spPr>
        <p:txBody>
          <a:bodyPr/>
          <a:lstStyle/>
          <a:p>
            <a:fld id="{09880581-6DCB-43E5-A93F-502212690ACB}" type="slidenum">
              <a:rPr lang="en-US" smtClean="0"/>
              <a:pPr/>
              <a:t>62</a:t>
            </a:fld>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58321" y="1216324"/>
            <a:ext cx="5852160" cy="3657600"/>
          </a:xfrm>
          <a:prstGeom prst="rect">
            <a:avLst/>
          </a:prstGeom>
        </p:spPr>
      </p:pic>
      <p:sp>
        <p:nvSpPr>
          <p:cNvPr id="6" name="Content Placeholder 2"/>
          <p:cNvSpPr txBox="1">
            <a:spLocks/>
          </p:cNvSpPr>
          <p:nvPr/>
        </p:nvSpPr>
        <p:spPr>
          <a:xfrm>
            <a:off x="5932250" y="4873924"/>
            <a:ext cx="5604753" cy="173344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smtClean="0"/>
              <a:t>Even on train dataset, model is bounded on its outputs</a:t>
            </a:r>
          </a:p>
          <a:p>
            <a:r>
              <a:rPr lang="en-US" sz="2400" dirty="0" smtClean="0"/>
              <a:t>This evening neutral event is abnormally strong so it’s expected the model misses</a:t>
            </a:r>
          </a:p>
          <a:p>
            <a:endParaRPr lang="en-US" dirty="0"/>
          </a:p>
        </p:txBody>
      </p:sp>
    </p:spTree>
    <p:extLst>
      <p:ext uri="{BB962C8B-B14F-4D97-AF65-F5344CB8AC3E}">
        <p14:creationId xmlns:p14="http://schemas.microsoft.com/office/powerpoint/2010/main" val="209235724"/>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Individual Forecast Analysis 2</a:t>
            </a:r>
            <a:endParaRPr lang="en-US" dirty="0"/>
          </a:p>
        </p:txBody>
      </p:sp>
      <p:sp>
        <p:nvSpPr>
          <p:cNvPr id="3" name="Content Placeholder 2"/>
          <p:cNvSpPr>
            <a:spLocks noGrp="1"/>
          </p:cNvSpPr>
          <p:nvPr>
            <p:ph idx="1"/>
          </p:nvPr>
        </p:nvSpPr>
        <p:spPr>
          <a:xfrm>
            <a:off x="838200" y="1497454"/>
            <a:ext cx="5016230" cy="5007107"/>
          </a:xfrm>
        </p:spPr>
        <p:txBody>
          <a:bodyPr>
            <a:normAutofit fontScale="92500" lnSpcReduction="20000"/>
          </a:bodyPr>
          <a:lstStyle/>
          <a:p>
            <a:r>
              <a:rPr lang="en-US" dirty="0" smtClean="0"/>
              <a:t>Analyze 08/06/2020 14:00 forecast</a:t>
            </a:r>
          </a:p>
          <a:p>
            <a:endParaRPr lang="en-US" dirty="0" smtClean="0"/>
          </a:p>
          <a:p>
            <a:r>
              <a:rPr lang="en-US" dirty="0"/>
              <a:t>Sort all measurements from train examples whose forecast is at </a:t>
            </a:r>
            <a:r>
              <a:rPr lang="en-US" dirty="0" smtClean="0"/>
              <a:t>14:00</a:t>
            </a:r>
          </a:p>
          <a:p>
            <a:endParaRPr lang="en-US" dirty="0"/>
          </a:p>
          <a:p>
            <a:r>
              <a:rPr lang="en-US" dirty="0"/>
              <a:t>Calculate the cumulative distribution function (CDF) at each </a:t>
            </a:r>
            <a:r>
              <a:rPr lang="en-US" dirty="0" smtClean="0"/>
              <a:t>timestamp</a:t>
            </a:r>
          </a:p>
          <a:p>
            <a:endParaRPr lang="en-US" dirty="0"/>
          </a:p>
          <a:p>
            <a:r>
              <a:rPr lang="en-US" dirty="0"/>
              <a:t>Apply model to the train examples, and perform same sorting and </a:t>
            </a:r>
            <a:r>
              <a:rPr lang="en-US" dirty="0" smtClean="0"/>
              <a:t>CDF</a:t>
            </a:r>
            <a:endParaRPr lang="en-US" dirty="0"/>
          </a:p>
        </p:txBody>
      </p:sp>
      <p:sp>
        <p:nvSpPr>
          <p:cNvPr id="4" name="Slide Number Placeholder 3"/>
          <p:cNvSpPr>
            <a:spLocks noGrp="1"/>
          </p:cNvSpPr>
          <p:nvPr>
            <p:ph type="sldNum" sz="quarter" idx="12"/>
          </p:nvPr>
        </p:nvSpPr>
        <p:spPr>
          <a:xfrm>
            <a:off x="9265597" y="6356351"/>
            <a:ext cx="2743200" cy="365125"/>
          </a:xfrm>
        </p:spPr>
        <p:txBody>
          <a:bodyPr/>
          <a:lstStyle/>
          <a:p>
            <a:fld id="{09880581-6DCB-43E5-A93F-502212690ACB}" type="slidenum">
              <a:rPr lang="en-US" smtClean="0"/>
              <a:pPr/>
              <a:t>63</a:t>
            </a:fld>
            <a:endParaRPr lang="en-US" dirty="0"/>
          </a:p>
        </p:txBody>
      </p:sp>
      <p:sp>
        <p:nvSpPr>
          <p:cNvPr id="6" name="Content Placeholder 2"/>
          <p:cNvSpPr txBox="1">
            <a:spLocks/>
          </p:cNvSpPr>
          <p:nvPr/>
        </p:nvSpPr>
        <p:spPr>
          <a:xfrm>
            <a:off x="5932250" y="4873924"/>
            <a:ext cx="5604753" cy="1733449"/>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smtClean="0"/>
              <a:t>Even on train dataset, model is bounded on its outputs</a:t>
            </a:r>
          </a:p>
          <a:p>
            <a:r>
              <a:rPr lang="en-US" sz="2400" dirty="0" smtClean="0"/>
              <a:t>This middle-of-day turbulence is highly abnormal, so it’s expected the model misses</a:t>
            </a:r>
          </a:p>
          <a:p>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54430" y="1216324"/>
            <a:ext cx="5852160" cy="3657600"/>
          </a:xfrm>
          <a:prstGeom prst="rect">
            <a:avLst/>
          </a:prstGeom>
        </p:spPr>
      </p:pic>
    </p:spTree>
    <p:extLst>
      <p:ext uri="{BB962C8B-B14F-4D97-AF65-F5344CB8AC3E}">
        <p14:creationId xmlns:p14="http://schemas.microsoft.com/office/powerpoint/2010/main" val="109422817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Individual Forecast Analysis: Good Performance</a:t>
            </a:r>
            <a:endParaRPr lang="en-US" dirty="0"/>
          </a:p>
        </p:txBody>
      </p:sp>
      <p:sp>
        <p:nvSpPr>
          <p:cNvPr id="3" name="Content Placeholder 2"/>
          <p:cNvSpPr>
            <a:spLocks noGrp="1"/>
          </p:cNvSpPr>
          <p:nvPr>
            <p:ph idx="1"/>
          </p:nvPr>
        </p:nvSpPr>
        <p:spPr>
          <a:xfrm>
            <a:off x="838199" y="1497454"/>
            <a:ext cx="5015741" cy="5007107"/>
          </a:xfrm>
        </p:spPr>
        <p:txBody>
          <a:bodyPr>
            <a:normAutofit fontScale="92500" lnSpcReduction="20000"/>
          </a:bodyPr>
          <a:lstStyle/>
          <a:p>
            <a:r>
              <a:rPr lang="en-US" dirty="0" smtClean="0"/>
              <a:t>Analyze 08/05/2020 16:00 forecast</a:t>
            </a:r>
          </a:p>
          <a:p>
            <a:endParaRPr lang="en-US" dirty="0" smtClean="0"/>
          </a:p>
          <a:p>
            <a:r>
              <a:rPr lang="en-US" dirty="0"/>
              <a:t>Sort all measurements from train examples </a:t>
            </a:r>
            <a:r>
              <a:rPr lang="en-US" dirty="0" smtClean="0"/>
              <a:t>whose </a:t>
            </a:r>
            <a:r>
              <a:rPr lang="en-US" dirty="0"/>
              <a:t>forecast is at </a:t>
            </a:r>
            <a:r>
              <a:rPr lang="en-US" dirty="0" smtClean="0"/>
              <a:t>16:00</a:t>
            </a:r>
          </a:p>
          <a:p>
            <a:endParaRPr lang="en-US" dirty="0"/>
          </a:p>
          <a:p>
            <a:r>
              <a:rPr lang="en-US" dirty="0"/>
              <a:t>Calculate the cumulative distribution function (CDF) at each </a:t>
            </a:r>
            <a:r>
              <a:rPr lang="en-US" dirty="0" smtClean="0"/>
              <a:t>timestamp</a:t>
            </a:r>
          </a:p>
          <a:p>
            <a:endParaRPr lang="en-US" dirty="0"/>
          </a:p>
          <a:p>
            <a:r>
              <a:rPr lang="en-US" dirty="0"/>
              <a:t>Apply model to the train </a:t>
            </a:r>
            <a:r>
              <a:rPr lang="en-US" dirty="0" smtClean="0"/>
              <a:t>examples at 16:00, </a:t>
            </a:r>
            <a:r>
              <a:rPr lang="en-US" dirty="0"/>
              <a:t>and perform same sorting and </a:t>
            </a:r>
            <a:r>
              <a:rPr lang="en-US" dirty="0" smtClean="0"/>
              <a:t>CDF</a:t>
            </a:r>
            <a:endParaRPr lang="en-US" dirty="0"/>
          </a:p>
        </p:txBody>
      </p:sp>
      <p:sp>
        <p:nvSpPr>
          <p:cNvPr id="4" name="Slide Number Placeholder 3"/>
          <p:cNvSpPr>
            <a:spLocks noGrp="1"/>
          </p:cNvSpPr>
          <p:nvPr>
            <p:ph type="sldNum" sz="quarter" idx="12"/>
          </p:nvPr>
        </p:nvSpPr>
        <p:spPr>
          <a:xfrm>
            <a:off x="9265597" y="6356351"/>
            <a:ext cx="2743200" cy="365125"/>
          </a:xfrm>
        </p:spPr>
        <p:txBody>
          <a:bodyPr/>
          <a:lstStyle/>
          <a:p>
            <a:fld id="{09880581-6DCB-43E5-A93F-502212690ACB}" type="slidenum">
              <a:rPr lang="en-US" smtClean="0"/>
              <a:pPr/>
              <a:t>64</a:t>
            </a:fld>
            <a:endParaRPr lang="en-US" dirty="0"/>
          </a:p>
        </p:txBody>
      </p:sp>
      <p:sp>
        <p:nvSpPr>
          <p:cNvPr id="6" name="Content Placeholder 2"/>
          <p:cNvSpPr txBox="1">
            <a:spLocks/>
          </p:cNvSpPr>
          <p:nvPr/>
        </p:nvSpPr>
        <p:spPr>
          <a:xfrm>
            <a:off x="5932250" y="4873924"/>
            <a:ext cx="5604753" cy="173344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smtClean="0"/>
              <a:t>Model performance on test set is good here because the test conditions are within the bounds of what the model has learned to predict</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53941" y="1216324"/>
            <a:ext cx="5852160" cy="3657600"/>
          </a:xfrm>
          <a:prstGeom prst="rect">
            <a:avLst/>
          </a:prstGeom>
        </p:spPr>
      </p:pic>
    </p:spTree>
    <p:extLst>
      <p:ext uri="{BB962C8B-B14F-4D97-AF65-F5344CB8AC3E}">
        <p14:creationId xmlns:p14="http://schemas.microsoft.com/office/powerpoint/2010/main" val="4187426943"/>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smtClean="0"/>
              <a:t>Presentation Tips</a:t>
            </a:r>
            <a:endParaRPr lang="en-US" dirty="0"/>
          </a:p>
        </p:txBody>
      </p:sp>
      <p:sp>
        <p:nvSpPr>
          <p:cNvPr id="6" name="Subtitle 5"/>
          <p:cNvSpPr>
            <a:spLocks noGrp="1"/>
          </p:cNvSpPr>
          <p:nvPr>
            <p:ph type="subTitle" idx="1"/>
          </p:nvPr>
        </p:nvSpPr>
        <p:spPr/>
        <p:txBody>
          <a:bodyPr/>
          <a:lstStyle/>
          <a:p>
            <a:endParaRPr lang="en-US"/>
          </a:p>
        </p:txBody>
      </p:sp>
      <p:sp>
        <p:nvSpPr>
          <p:cNvPr id="4" name="Slide Number Placeholder 3"/>
          <p:cNvSpPr>
            <a:spLocks noGrp="1"/>
          </p:cNvSpPr>
          <p:nvPr>
            <p:ph type="sldNum" sz="quarter" idx="12"/>
          </p:nvPr>
        </p:nvSpPr>
        <p:spPr/>
        <p:txBody>
          <a:bodyPr/>
          <a:lstStyle/>
          <a:p>
            <a:fld id="{09880581-6DCB-43E5-A93F-502212690ACB}" type="slidenum">
              <a:rPr lang="en-US" smtClean="0"/>
              <a:pPr/>
              <a:t>65</a:t>
            </a:fld>
            <a:endParaRPr lang="en-US" dirty="0"/>
          </a:p>
        </p:txBody>
      </p:sp>
    </p:spTree>
    <p:extLst>
      <p:ext uri="{BB962C8B-B14F-4D97-AF65-F5344CB8AC3E}">
        <p14:creationId xmlns:p14="http://schemas.microsoft.com/office/powerpoint/2010/main" val="314960048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Speak by Patrick Winston</a:t>
            </a:r>
            <a:endParaRPr lang="en-US" dirty="0"/>
          </a:p>
        </p:txBody>
      </p:sp>
      <p:sp>
        <p:nvSpPr>
          <p:cNvPr id="3" name="Content Placeholder 2"/>
          <p:cNvSpPr>
            <a:spLocks noGrp="1"/>
          </p:cNvSpPr>
          <p:nvPr>
            <p:ph idx="1"/>
          </p:nvPr>
        </p:nvSpPr>
        <p:spPr/>
        <p:txBody>
          <a:bodyPr/>
          <a:lstStyle/>
          <a:p>
            <a:r>
              <a:rPr lang="en-US" dirty="0" smtClean="0"/>
              <a:t>How to start</a:t>
            </a:r>
          </a:p>
          <a:p>
            <a:pPr lvl="1"/>
            <a:r>
              <a:rPr lang="en-US" dirty="0" smtClean="0"/>
              <a:t>Empowerment Promise</a:t>
            </a:r>
          </a:p>
          <a:p>
            <a:pPr lvl="2"/>
            <a:r>
              <a:rPr lang="en-US" dirty="0" smtClean="0"/>
              <a:t>Tell them what they’re going to know at the end of the talk</a:t>
            </a:r>
          </a:p>
          <a:p>
            <a:pPr lvl="2"/>
            <a:r>
              <a:rPr lang="en-US" dirty="0" smtClean="0"/>
              <a:t>Their reason for being here</a:t>
            </a:r>
          </a:p>
          <a:p>
            <a:r>
              <a:rPr lang="en-US" dirty="0" smtClean="0"/>
              <a:t>Build a fence around my idea so it is distinguished from other ideas</a:t>
            </a:r>
          </a:p>
          <a:p>
            <a:pPr lvl="1"/>
            <a:r>
              <a:rPr lang="en-US" dirty="0" smtClean="0"/>
              <a:t>My idea forecasts turbulence from prior environmental parameters</a:t>
            </a:r>
          </a:p>
          <a:p>
            <a:r>
              <a:rPr lang="en-US" dirty="0" smtClean="0"/>
              <a:t>Slides are for exposing ideas, not teaching ideas</a:t>
            </a:r>
          </a:p>
          <a:p>
            <a:pPr lvl="1"/>
            <a:endParaRPr lang="en-US" dirty="0"/>
          </a:p>
        </p:txBody>
      </p:sp>
      <p:sp>
        <p:nvSpPr>
          <p:cNvPr id="4" name="Slide Number Placeholder 3"/>
          <p:cNvSpPr>
            <a:spLocks noGrp="1"/>
          </p:cNvSpPr>
          <p:nvPr>
            <p:ph type="sldNum" sz="quarter" idx="12"/>
          </p:nvPr>
        </p:nvSpPr>
        <p:spPr/>
        <p:txBody>
          <a:bodyPr/>
          <a:lstStyle/>
          <a:p>
            <a:fld id="{09880581-6DCB-43E5-A93F-502212690ACB}" type="slidenum">
              <a:rPr lang="en-US" smtClean="0"/>
              <a:pPr/>
              <a:t>66</a:t>
            </a:fld>
            <a:endParaRPr lang="en-US" dirty="0"/>
          </a:p>
        </p:txBody>
      </p:sp>
    </p:spTree>
    <p:extLst>
      <p:ext uri="{BB962C8B-B14F-4D97-AF65-F5344CB8AC3E}">
        <p14:creationId xmlns:p14="http://schemas.microsoft.com/office/powerpoint/2010/main" val="1423941232"/>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r>
              <a:rPr lang="en-US" dirty="0"/>
              <a:t>Important rules for slides</a:t>
            </a:r>
          </a:p>
          <a:p>
            <a:pPr lvl="1"/>
            <a:r>
              <a:rPr lang="en-US" dirty="0"/>
              <a:t>Do not read</a:t>
            </a:r>
          </a:p>
          <a:p>
            <a:pPr lvl="1"/>
            <a:r>
              <a:rPr lang="en-US" dirty="0"/>
              <a:t>Keep images simple</a:t>
            </a:r>
          </a:p>
          <a:p>
            <a:pPr lvl="1"/>
            <a:r>
              <a:rPr lang="en-US" dirty="0"/>
              <a:t>Eliminate clutter (eliminate bullets</a:t>
            </a:r>
            <a:r>
              <a:rPr lang="en-US" dirty="0" smtClean="0"/>
              <a:t>?)</a:t>
            </a:r>
          </a:p>
          <a:p>
            <a:r>
              <a:rPr lang="en-US" dirty="0" smtClean="0"/>
              <a:t>Leave air in the slides</a:t>
            </a:r>
          </a:p>
          <a:p>
            <a:r>
              <a:rPr lang="en-US" dirty="0" smtClean="0"/>
              <a:t>Provide a promise up from and </a:t>
            </a:r>
            <a:r>
              <a:rPr lang="en-US" dirty="0"/>
              <a:t>e</a:t>
            </a:r>
            <a:r>
              <a:rPr lang="en-US" dirty="0" smtClean="0"/>
              <a:t>xhibit passion: this can be inspiring</a:t>
            </a:r>
          </a:p>
          <a:p>
            <a:endParaRPr lang="en-US" dirty="0"/>
          </a:p>
        </p:txBody>
      </p:sp>
      <p:sp>
        <p:nvSpPr>
          <p:cNvPr id="4" name="Slide Number Placeholder 3"/>
          <p:cNvSpPr>
            <a:spLocks noGrp="1"/>
          </p:cNvSpPr>
          <p:nvPr>
            <p:ph type="sldNum" sz="quarter" idx="12"/>
          </p:nvPr>
        </p:nvSpPr>
        <p:spPr/>
        <p:txBody>
          <a:bodyPr/>
          <a:lstStyle/>
          <a:p>
            <a:fld id="{09880581-6DCB-43E5-A93F-502212690ACB}" type="slidenum">
              <a:rPr lang="en-US" smtClean="0"/>
              <a:pPr/>
              <a:t>67</a:t>
            </a:fld>
            <a:endParaRPr lang="en-US" dirty="0"/>
          </a:p>
        </p:txBody>
      </p:sp>
    </p:spTree>
    <p:extLst>
      <p:ext uri="{BB962C8B-B14F-4D97-AF65-F5344CB8AC3E}">
        <p14:creationId xmlns:p14="http://schemas.microsoft.com/office/powerpoint/2010/main" val="593426866"/>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a:t>How to </a:t>
            </a:r>
            <a:r>
              <a:rPr lang="en-US" dirty="0" smtClean="0"/>
              <a:t>end your slides</a:t>
            </a:r>
            <a:endParaRPr lang="en-US" dirty="0"/>
          </a:p>
          <a:p>
            <a:pPr lvl="1"/>
            <a:r>
              <a:rPr lang="en-US" dirty="0"/>
              <a:t>Final slide is labeled “contributions”</a:t>
            </a:r>
          </a:p>
          <a:p>
            <a:pPr lvl="2"/>
            <a:r>
              <a:rPr lang="en-US" dirty="0"/>
              <a:t>Argued uniqueness of human intelligence</a:t>
            </a:r>
          </a:p>
          <a:p>
            <a:pPr lvl="2"/>
            <a:r>
              <a:rPr lang="en-US" dirty="0"/>
              <a:t>Demonstrated culturally biased understanding, persuasive retelling, schizophrenic behavior, and self-aware machines</a:t>
            </a:r>
          </a:p>
          <a:p>
            <a:pPr lvl="2"/>
            <a:r>
              <a:rPr lang="en-US" dirty="0"/>
              <a:t>Offered steps toward a better understanding of ourselves</a:t>
            </a:r>
          </a:p>
          <a:p>
            <a:pPr lvl="3"/>
            <a:r>
              <a:rPr lang="en-US" dirty="0"/>
              <a:t>Let people read this slide!</a:t>
            </a:r>
          </a:p>
          <a:p>
            <a:r>
              <a:rPr lang="en-US" dirty="0" smtClean="0"/>
              <a:t>How to let people know you’re finished</a:t>
            </a:r>
          </a:p>
          <a:p>
            <a:pPr lvl="1"/>
            <a:r>
              <a:rPr lang="en-US" dirty="0" smtClean="0"/>
              <a:t>Salute the audience</a:t>
            </a:r>
          </a:p>
          <a:p>
            <a:pPr lvl="1"/>
            <a:r>
              <a:rPr lang="en-US" dirty="0" smtClean="0"/>
              <a:t>Hand it back to advisor</a:t>
            </a:r>
          </a:p>
        </p:txBody>
      </p:sp>
      <p:sp>
        <p:nvSpPr>
          <p:cNvPr id="4" name="Slide Number Placeholder 3"/>
          <p:cNvSpPr>
            <a:spLocks noGrp="1"/>
          </p:cNvSpPr>
          <p:nvPr>
            <p:ph type="sldNum" sz="quarter" idx="12"/>
          </p:nvPr>
        </p:nvSpPr>
        <p:spPr/>
        <p:txBody>
          <a:bodyPr/>
          <a:lstStyle/>
          <a:p>
            <a:fld id="{09880581-6DCB-43E5-A93F-502212690ACB}" type="slidenum">
              <a:rPr lang="en-US" smtClean="0"/>
              <a:pPr/>
              <a:t>68</a:t>
            </a:fld>
            <a:endParaRPr lang="en-US" dirty="0"/>
          </a:p>
        </p:txBody>
      </p:sp>
    </p:spTree>
    <p:extLst>
      <p:ext uri="{BB962C8B-B14F-4D97-AF65-F5344CB8AC3E}">
        <p14:creationId xmlns:p14="http://schemas.microsoft.com/office/powerpoint/2010/main" val="9333772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smtClean="0"/>
              <a:t>Thesis Overview</a:t>
            </a:r>
            <a:endParaRPr lang="en-US" b="0" dirty="0"/>
          </a:p>
        </p:txBody>
      </p:sp>
      <p:sp>
        <p:nvSpPr>
          <p:cNvPr id="3" name="Content Placeholder 2"/>
          <p:cNvSpPr>
            <a:spLocks noGrp="1"/>
          </p:cNvSpPr>
          <p:nvPr>
            <p:ph idx="1"/>
          </p:nvPr>
        </p:nvSpPr>
        <p:spPr/>
        <p:txBody>
          <a:bodyPr>
            <a:normAutofit/>
          </a:bodyPr>
          <a:lstStyle/>
          <a:p>
            <a:r>
              <a:rPr lang="en-US" sz="3200" dirty="0" smtClean="0"/>
              <a:t>Machine Learning Review</a:t>
            </a:r>
          </a:p>
          <a:p>
            <a:r>
              <a:rPr lang="en-US" sz="3200" dirty="0" smtClean="0"/>
              <a:t>Dataset</a:t>
            </a:r>
          </a:p>
          <a:p>
            <a:r>
              <a:rPr lang="en-US" sz="3200" dirty="0" smtClean="0"/>
              <a:t>Grid Search</a:t>
            </a:r>
          </a:p>
          <a:p>
            <a:r>
              <a:rPr lang="en-US" sz="3200" dirty="0" smtClean="0"/>
              <a:t>Model Evaluation</a:t>
            </a:r>
          </a:p>
          <a:p>
            <a:endParaRPr lang="en-US" dirty="0"/>
          </a:p>
          <a:p>
            <a:r>
              <a:rPr lang="en-US" sz="3200" dirty="0" smtClean="0"/>
              <a:t>Work is done in Python</a:t>
            </a:r>
          </a:p>
          <a:p>
            <a:pPr lvl="1"/>
            <a:r>
              <a:rPr lang="en-US" sz="2800" dirty="0" smtClean="0"/>
              <a:t>Machine learning library is PyTorch</a:t>
            </a:r>
            <a:endParaRPr lang="en-US" sz="2800" dirty="0"/>
          </a:p>
        </p:txBody>
      </p:sp>
      <p:sp>
        <p:nvSpPr>
          <p:cNvPr id="4" name="Slide Number Placeholder 3"/>
          <p:cNvSpPr>
            <a:spLocks noGrp="1"/>
          </p:cNvSpPr>
          <p:nvPr>
            <p:ph type="sldNum" sz="quarter" idx="12"/>
          </p:nvPr>
        </p:nvSpPr>
        <p:spPr/>
        <p:txBody>
          <a:bodyPr/>
          <a:lstStyle/>
          <a:p>
            <a:fld id="{09880581-6DCB-43E5-A93F-502212690ACB}" type="slidenum">
              <a:rPr lang="en-US" smtClean="0"/>
              <a:t>6</a:t>
            </a:fld>
            <a:endParaRPr lang="en-US"/>
          </a:p>
        </p:txBody>
      </p:sp>
    </p:spTree>
    <p:extLst>
      <p:ext uri="{BB962C8B-B14F-4D97-AF65-F5344CB8AC3E}">
        <p14:creationId xmlns:p14="http://schemas.microsoft.com/office/powerpoint/2010/main" val="3775087060"/>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r>
              <a:rPr lang="en-US" sz="1000" dirty="0" smtClean="0"/>
              <a:t>This is 10 point Calibri</a:t>
            </a:r>
          </a:p>
          <a:p>
            <a:r>
              <a:rPr lang="en-US" sz="1500" dirty="0" smtClean="0"/>
              <a:t>This is 15 point Calibri</a:t>
            </a:r>
          </a:p>
          <a:p>
            <a:r>
              <a:rPr lang="en-US" sz="2000" dirty="0" smtClean="0"/>
              <a:t>This is 20 point Calibri</a:t>
            </a:r>
          </a:p>
          <a:p>
            <a:r>
              <a:rPr lang="en-US" sz="2500" dirty="0" smtClean="0"/>
              <a:t>This is 25 point Calibri</a:t>
            </a:r>
          </a:p>
          <a:p>
            <a:r>
              <a:rPr lang="en-US" sz="3000" dirty="0" smtClean="0"/>
              <a:t>This is 30 point Calibri</a:t>
            </a:r>
          </a:p>
          <a:p>
            <a:r>
              <a:rPr lang="en-US" sz="3500" dirty="0" smtClean="0"/>
              <a:t>This is 35 point Calibri</a:t>
            </a:r>
          </a:p>
          <a:p>
            <a:r>
              <a:rPr lang="en-US" sz="4000" dirty="0" smtClean="0"/>
              <a:t>This is 40 point Calibri</a:t>
            </a:r>
          </a:p>
          <a:p>
            <a:r>
              <a:rPr lang="en-US" sz="5000" dirty="0" smtClean="0"/>
              <a:t>This is 50 point Calibri</a:t>
            </a:r>
            <a:endParaRPr lang="en-US" sz="5000" dirty="0"/>
          </a:p>
        </p:txBody>
      </p:sp>
      <p:sp>
        <p:nvSpPr>
          <p:cNvPr id="4" name="Slide Number Placeholder 3"/>
          <p:cNvSpPr>
            <a:spLocks noGrp="1"/>
          </p:cNvSpPr>
          <p:nvPr>
            <p:ph type="sldNum" sz="quarter" idx="12"/>
          </p:nvPr>
        </p:nvSpPr>
        <p:spPr/>
        <p:txBody>
          <a:bodyPr/>
          <a:lstStyle/>
          <a:p>
            <a:fld id="{09880581-6DCB-43E5-A93F-502212690ACB}" type="slidenum">
              <a:rPr lang="en-US" smtClean="0"/>
              <a:pPr/>
              <a:t>69</a:t>
            </a:fld>
            <a:endParaRPr lang="en-US" dirty="0"/>
          </a:p>
        </p:txBody>
      </p:sp>
    </p:spTree>
    <p:extLst>
      <p:ext uri="{BB962C8B-B14F-4D97-AF65-F5344CB8AC3E}">
        <p14:creationId xmlns:p14="http://schemas.microsoft.com/office/powerpoint/2010/main" val="28558897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Machine Learning Review</a:t>
            </a:r>
            <a:br>
              <a:rPr lang="en-US" dirty="0" smtClean="0"/>
            </a:br>
            <a:endParaRPr lang="en-US" dirty="0"/>
          </a:p>
        </p:txBody>
      </p:sp>
      <p:sp>
        <p:nvSpPr>
          <p:cNvPr id="6" name="Text Placeholder 5"/>
          <p:cNvSpPr>
            <a:spLocks noGrp="1"/>
          </p:cNvSpPr>
          <p:nvPr>
            <p:ph type="body" idx="1"/>
          </p:nvPr>
        </p:nvSpPr>
        <p:spPr/>
        <p:txBody>
          <a:bodyPr/>
          <a:lstStyle/>
          <a:p>
            <a:endParaRPr lang="en-US"/>
          </a:p>
        </p:txBody>
      </p:sp>
      <p:sp>
        <p:nvSpPr>
          <p:cNvPr id="4" name="Slide Number Placeholder 3"/>
          <p:cNvSpPr>
            <a:spLocks noGrp="1"/>
          </p:cNvSpPr>
          <p:nvPr>
            <p:ph type="sldNum" sz="quarter" idx="12"/>
          </p:nvPr>
        </p:nvSpPr>
        <p:spPr/>
        <p:txBody>
          <a:bodyPr/>
          <a:lstStyle/>
          <a:p>
            <a:fld id="{09880581-6DCB-43E5-A93F-502212690ACB}" type="slidenum">
              <a:rPr lang="en-US" smtClean="0"/>
              <a:pPr/>
              <a:t>7</a:t>
            </a:fld>
            <a:endParaRPr lang="en-US" dirty="0"/>
          </a:p>
        </p:txBody>
      </p:sp>
    </p:spTree>
    <p:extLst>
      <p:ext uri="{BB962C8B-B14F-4D97-AF65-F5344CB8AC3E}">
        <p14:creationId xmlns:p14="http://schemas.microsoft.com/office/powerpoint/2010/main" val="110966751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Simple Model Training and Testing</a:t>
            </a:r>
            <a:endParaRPr lang="en-US" dirty="0"/>
          </a:p>
        </p:txBody>
      </p:sp>
      <p:sp>
        <p:nvSpPr>
          <p:cNvPr id="8" name="Content Placeholder 7"/>
          <p:cNvSpPr>
            <a:spLocks noGrp="1"/>
          </p:cNvSpPr>
          <p:nvPr>
            <p:ph sz="half" idx="1"/>
          </p:nvPr>
        </p:nvSpPr>
        <p:spPr/>
        <p:txBody>
          <a:bodyPr/>
          <a:lstStyle/>
          <a:p>
            <a:r>
              <a:rPr lang="en-US" sz="3200" dirty="0" smtClean="0"/>
              <a:t>The model “trains” or “learns” by iteratively updating its parameters (weights) to improve performance</a:t>
            </a:r>
          </a:p>
          <a:p>
            <a:endParaRPr lang="en-US" sz="3200" dirty="0" smtClean="0"/>
          </a:p>
          <a:p>
            <a:r>
              <a:rPr lang="en-US" sz="3200" dirty="0" smtClean="0"/>
              <a:t>The model “tests” (performs inference) by applying the learned parameters to another set of inputs</a:t>
            </a:r>
          </a:p>
          <a:p>
            <a:endParaRPr lang="en-US" dirty="0"/>
          </a:p>
        </p:txBody>
      </p:sp>
      <p:sp>
        <p:nvSpPr>
          <p:cNvPr id="4" name="Slide Number Placeholder 3"/>
          <p:cNvSpPr>
            <a:spLocks noGrp="1"/>
          </p:cNvSpPr>
          <p:nvPr>
            <p:ph type="sldNum" sz="quarter" idx="12"/>
          </p:nvPr>
        </p:nvSpPr>
        <p:spPr/>
        <p:txBody>
          <a:bodyPr/>
          <a:lstStyle/>
          <a:p>
            <a:fld id="{09880581-6DCB-43E5-A93F-502212690ACB}" type="slidenum">
              <a:rPr lang="en-US" smtClean="0"/>
              <a:t>8</a:t>
            </a:fld>
            <a:endParaRPr lang="en-US"/>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9800" y="1727200"/>
            <a:ext cx="5943600" cy="1669179"/>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19800" y="4244770"/>
            <a:ext cx="5943600" cy="1600705"/>
          </a:xfrm>
          <a:prstGeom prst="rect">
            <a:avLst/>
          </a:prstGeom>
        </p:spPr>
      </p:pic>
      <p:sp>
        <p:nvSpPr>
          <p:cNvPr id="12" name="TextBox 11"/>
          <p:cNvSpPr txBox="1"/>
          <p:nvPr/>
        </p:nvSpPr>
        <p:spPr>
          <a:xfrm>
            <a:off x="8485163" y="1547812"/>
            <a:ext cx="1012874" cy="369204"/>
          </a:xfrm>
          <a:prstGeom prst="rect">
            <a:avLst/>
          </a:prstGeom>
          <a:solidFill>
            <a:schemeClr val="accent2"/>
          </a:solidFill>
          <a:ln>
            <a:solidFill>
              <a:schemeClr val="tx1"/>
            </a:solidFill>
          </a:ln>
        </p:spPr>
        <p:txBody>
          <a:bodyPr wrap="square" rtlCol="0">
            <a:spAutoFit/>
          </a:bodyPr>
          <a:lstStyle/>
          <a:p>
            <a:pPr algn="ctr"/>
            <a:r>
              <a:rPr lang="en-US" dirty="0" smtClean="0"/>
              <a:t>Training</a:t>
            </a:r>
            <a:endParaRPr lang="en-US" dirty="0"/>
          </a:p>
        </p:txBody>
      </p:sp>
      <p:sp>
        <p:nvSpPr>
          <p:cNvPr id="13" name="TextBox 12"/>
          <p:cNvSpPr txBox="1"/>
          <p:nvPr/>
        </p:nvSpPr>
        <p:spPr>
          <a:xfrm>
            <a:off x="8485163" y="3914607"/>
            <a:ext cx="1012874" cy="369204"/>
          </a:xfrm>
          <a:prstGeom prst="rect">
            <a:avLst/>
          </a:prstGeom>
          <a:solidFill>
            <a:schemeClr val="accent2"/>
          </a:solidFill>
          <a:ln>
            <a:solidFill>
              <a:schemeClr val="tx1"/>
            </a:solidFill>
          </a:ln>
        </p:spPr>
        <p:txBody>
          <a:bodyPr wrap="square" rtlCol="0">
            <a:spAutoFit/>
          </a:bodyPr>
          <a:lstStyle/>
          <a:p>
            <a:pPr algn="ctr"/>
            <a:r>
              <a:rPr lang="en-US" dirty="0" smtClean="0"/>
              <a:t>Testing</a:t>
            </a:r>
            <a:endParaRPr lang="en-US" dirty="0"/>
          </a:p>
        </p:txBody>
      </p:sp>
    </p:spTree>
    <p:extLst>
      <p:ext uri="{BB962C8B-B14F-4D97-AF65-F5344CB8AC3E}">
        <p14:creationId xmlns:p14="http://schemas.microsoft.com/office/powerpoint/2010/main" val="306148229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2387</TotalTime>
  <Words>5408</Words>
  <Application>Microsoft Office PowerPoint</Application>
  <PresentationFormat>Widescreen</PresentationFormat>
  <Paragraphs>772</Paragraphs>
  <Slides>70</Slides>
  <Notes>53</Notes>
  <HiddenSlides>0</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1</vt:i4>
      </vt:variant>
      <vt:variant>
        <vt:lpstr>Slide Titles</vt:lpstr>
      </vt:variant>
      <vt:variant>
        <vt:i4>70</vt:i4>
      </vt:variant>
    </vt:vector>
  </HeadingPairs>
  <TitlesOfParts>
    <vt:vector size="76" baseType="lpstr">
      <vt:lpstr>Arial</vt:lpstr>
      <vt:lpstr>Calibri</vt:lpstr>
      <vt:lpstr>Calibri Light</vt:lpstr>
      <vt:lpstr>Cambria Math</vt:lpstr>
      <vt:lpstr>Office Theme</vt:lpstr>
      <vt:lpstr>Acrobat Document</vt:lpstr>
      <vt:lpstr>Forecasting Atmospheric Turbulence Conditions from Prior Environmental Parameters Using Artificial Neural Networks: An Ensemble Study</vt:lpstr>
      <vt:lpstr>What is Turbulence (C_n^2 )?</vt:lpstr>
      <vt:lpstr>Turbulence Measurement and Modeling</vt:lpstr>
      <vt:lpstr>Artificial Neural Networks</vt:lpstr>
      <vt:lpstr>Machine Learning for Turbulence</vt:lpstr>
      <vt:lpstr>Problem Statement</vt:lpstr>
      <vt:lpstr>Thesis Overview</vt:lpstr>
      <vt:lpstr>Machine Learning Review </vt:lpstr>
      <vt:lpstr>Simple Model Training and Testing</vt:lpstr>
      <vt:lpstr>Model Architectures</vt:lpstr>
      <vt:lpstr>Multilayer Perceptron (MLP)</vt:lpstr>
      <vt:lpstr>MLP for Turbulence Forecasting</vt:lpstr>
      <vt:lpstr>Recurrent Neural Network (RNN)</vt:lpstr>
      <vt:lpstr>RNN for Turbulence Forecasting</vt:lpstr>
      <vt:lpstr>Dataset </vt:lpstr>
      <vt:lpstr>Weather Station</vt:lpstr>
      <vt:lpstr>Turbulence Sensor</vt:lpstr>
      <vt:lpstr>Geographical Setup</vt:lpstr>
      <vt:lpstr>Data Preprocessing</vt:lpstr>
      <vt:lpstr>Data Preprocessing</vt:lpstr>
      <vt:lpstr>Parse into Train / Validation / Test Datasets</vt:lpstr>
      <vt:lpstr>Sequence Plots</vt:lpstr>
      <vt:lpstr>Grid Search </vt:lpstr>
      <vt:lpstr>The Grid Search</vt:lpstr>
      <vt:lpstr>Grid Search Parameters</vt:lpstr>
      <vt:lpstr>Grid Search Results</vt:lpstr>
      <vt:lpstr>Best Results</vt:lpstr>
      <vt:lpstr>Model Evaluation </vt:lpstr>
      <vt:lpstr>Ensemble Model Performance</vt:lpstr>
      <vt:lpstr>Daily Forecasts</vt:lpstr>
      <vt:lpstr>Forecast Length Performance</vt:lpstr>
      <vt:lpstr>Individual Forecast Analysis: Poor Performance</vt:lpstr>
      <vt:lpstr>Individual Forecast Analysis: Good Performance</vt:lpstr>
      <vt:lpstr>Contributions</vt:lpstr>
      <vt:lpstr>Future Work</vt:lpstr>
      <vt:lpstr>Acknowledgements</vt:lpstr>
      <vt:lpstr>Backup</vt:lpstr>
      <vt:lpstr>Multilayer Perceptron (MLP)</vt:lpstr>
      <vt:lpstr>Multilayer RNN for Turbulence Forecasting</vt:lpstr>
      <vt:lpstr>PowerPoint Presentation</vt:lpstr>
      <vt:lpstr>RNN Cell Variants</vt:lpstr>
      <vt:lpstr>Simple RNN</vt:lpstr>
      <vt:lpstr>LSTM-RNN</vt:lpstr>
      <vt:lpstr>LSTM-RNN</vt:lpstr>
      <vt:lpstr>GRU-RNN</vt:lpstr>
      <vt:lpstr>GRU-RNN</vt:lpstr>
      <vt:lpstr>Gradient Descent</vt:lpstr>
      <vt:lpstr>Gradient Descent</vt:lpstr>
      <vt:lpstr>Turbulence Sensor</vt:lpstr>
      <vt:lpstr>Probability Density Plots</vt:lpstr>
      <vt:lpstr>Turbulence Forecast Plots</vt:lpstr>
      <vt:lpstr>Grid Search Motivation</vt:lpstr>
      <vt:lpstr>Grid Search Description</vt:lpstr>
      <vt:lpstr>Grid Search Parameters</vt:lpstr>
      <vt:lpstr>Grid Search Results</vt:lpstr>
      <vt:lpstr>Statistical Significance</vt:lpstr>
      <vt:lpstr>Best Results</vt:lpstr>
      <vt:lpstr>Model Selection</vt:lpstr>
      <vt:lpstr>Sensitivity Analysis</vt:lpstr>
      <vt:lpstr>Daily Performance Summary</vt:lpstr>
      <vt:lpstr>Hourly Performance Summary</vt:lpstr>
      <vt:lpstr>Scatter Plots</vt:lpstr>
      <vt:lpstr>Individual Forecast Analysis: Poor Performance</vt:lpstr>
      <vt:lpstr>Individual Forecast Analysis 2</vt:lpstr>
      <vt:lpstr>Individual Forecast Analysis: Good Performance</vt:lpstr>
      <vt:lpstr>Presentation Tips</vt:lpstr>
      <vt:lpstr>How to Speak by Patrick Winston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Grose, Mitchell</dc:creator>
  <cp:lastModifiedBy>Grose, Mitchell</cp:lastModifiedBy>
  <cp:revision>272</cp:revision>
  <dcterms:created xsi:type="dcterms:W3CDTF">2021-04-10T17:59:37Z</dcterms:created>
  <dcterms:modified xsi:type="dcterms:W3CDTF">2021-04-19T17:03:02Z</dcterms:modified>
</cp:coreProperties>
</file>